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modernComment_5A8_C59B20A8.xml" ContentType="application/vnd.ms-powerpoint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modernComment_5C1_748D9FAF.xml" ContentType="application/vnd.ms-powerpoint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3"/>
  </p:notesMasterIdLst>
  <p:sldIdLst>
    <p:sldId id="1349" r:id="rId5"/>
    <p:sldId id="1371" r:id="rId6"/>
    <p:sldId id="1350" r:id="rId7"/>
    <p:sldId id="1372" r:id="rId8"/>
    <p:sldId id="1373" r:id="rId9"/>
    <p:sldId id="1374" r:id="rId10"/>
    <p:sldId id="1375" r:id="rId11"/>
    <p:sldId id="1464" r:id="rId12"/>
    <p:sldId id="1379" r:id="rId13"/>
    <p:sldId id="1381" r:id="rId14"/>
    <p:sldId id="1386" r:id="rId15"/>
    <p:sldId id="1389" r:id="rId16"/>
    <p:sldId id="1370" r:id="rId17"/>
    <p:sldId id="1391" r:id="rId18"/>
    <p:sldId id="1465" r:id="rId19"/>
    <p:sldId id="1400" r:id="rId20"/>
    <p:sldId id="1367" r:id="rId21"/>
    <p:sldId id="1449" r:id="rId22"/>
    <p:sldId id="1450" r:id="rId23"/>
    <p:sldId id="1533" r:id="rId24"/>
    <p:sldId id="1474" r:id="rId25"/>
    <p:sldId id="1469" r:id="rId26"/>
    <p:sldId id="1470" r:id="rId27"/>
    <p:sldId id="1453" r:id="rId28"/>
    <p:sldId id="1447" r:id="rId29"/>
    <p:sldId id="1455" r:id="rId30"/>
    <p:sldId id="1456" r:id="rId31"/>
    <p:sldId id="1458" r:id="rId32"/>
    <p:sldId id="1471" r:id="rId33"/>
    <p:sldId id="1435" r:id="rId34"/>
    <p:sldId id="1431" r:id="rId35"/>
    <p:sldId id="1440" r:id="rId36"/>
    <p:sldId id="1437" r:id="rId37"/>
    <p:sldId id="1438" r:id="rId38"/>
    <p:sldId id="1519" r:id="rId39"/>
    <p:sldId id="1448" r:id="rId40"/>
    <p:sldId id="1452" r:id="rId41"/>
    <p:sldId id="1473" r:id="rId42"/>
    <p:sldId id="1475" r:id="rId43"/>
    <p:sldId id="1445" r:id="rId44"/>
    <p:sldId id="1444" r:id="rId45"/>
    <p:sldId id="267" r:id="rId46"/>
    <p:sldId id="1446" r:id="rId47"/>
    <p:sldId id="1466" r:id="rId48"/>
    <p:sldId id="1461" r:id="rId49"/>
    <p:sldId id="1462" r:id="rId50"/>
    <p:sldId id="1486" r:id="rId51"/>
    <p:sldId id="1487" r:id="rId52"/>
    <p:sldId id="1484" r:id="rId53"/>
    <p:sldId id="1482" r:id="rId54"/>
    <p:sldId id="1490" r:id="rId55"/>
    <p:sldId id="1491" r:id="rId56"/>
    <p:sldId id="1492" r:id="rId57"/>
    <p:sldId id="1477" r:id="rId58"/>
    <p:sldId id="1495" r:id="rId59"/>
    <p:sldId id="1496" r:id="rId60"/>
    <p:sldId id="306" r:id="rId61"/>
    <p:sldId id="1512" r:id="rId62"/>
    <p:sldId id="1513" r:id="rId63"/>
    <p:sldId id="1515" r:id="rId64"/>
    <p:sldId id="1516" r:id="rId65"/>
    <p:sldId id="1534" r:id="rId66"/>
    <p:sldId id="1517" r:id="rId67"/>
    <p:sldId id="1518" r:id="rId68"/>
    <p:sldId id="1502" r:id="rId69"/>
    <p:sldId id="1520" r:id="rId70"/>
    <p:sldId id="1521" r:id="rId71"/>
    <p:sldId id="1531" r:id="rId72"/>
    <p:sldId id="1532" r:id="rId73"/>
    <p:sldId id="1522" r:id="rId74"/>
    <p:sldId id="1523" r:id="rId75"/>
    <p:sldId id="1525" r:id="rId76"/>
    <p:sldId id="1526" r:id="rId77"/>
    <p:sldId id="1527" r:id="rId78"/>
    <p:sldId id="1463" r:id="rId79"/>
    <p:sldId id="293" r:id="rId80"/>
    <p:sldId id="1535" r:id="rId81"/>
    <p:sldId id="1530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85DC0DD-242C-17E9-F353-B3F954ED52A6}" name="Strickland, Sarah E." initials="SS" userId="S::se.strickland@ufl.edu::8485e0eb-67a6-4e22-9b4a-a95a968f31a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70C0"/>
    <a:srgbClr val="B4E9D4"/>
    <a:srgbClr val="60D0E5"/>
    <a:srgbClr val="FFCC00"/>
    <a:srgbClr val="E7A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13" autoAdjust="0"/>
    <p:restoredTop sz="72026" autoAdjust="0"/>
  </p:normalViewPr>
  <p:slideViewPr>
    <p:cSldViewPr snapToGrid="0">
      <p:cViewPr>
        <p:scale>
          <a:sx n="50" d="100"/>
          <a:sy n="50" d="100"/>
        </p:scale>
        <p:origin x="1243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comments/modernComment_5A8_C59B20A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CE80829-9E7B-408F-A9A4-7A47AB26F46B}" authorId="{285DC0DD-242C-17E9-F353-B3F954ED52A6}" status="resolved" created="2025-07-24T22:19:25.939" complete="100000">
    <pc:sldMkLst xmlns:pc="http://schemas.microsoft.com/office/powerpoint/2013/main/command">
      <pc:docMk/>
      <pc:sldMk cId="3315277992" sldId="1448"/>
    </pc:sldMkLst>
    <p188:txBody>
      <a:bodyPr/>
      <a:lstStyle/>
      <a:p>
        <a:r>
          <a:rPr lang="en-US"/>
          <a:t>Think about which chart want to show…. Funny one? Or more useful (but harder to see) one
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7-25T06:02:35.492" authorId="{285DC0DD-242C-17E9-F353-B3F954ED52A6}"/>
          </p223:rxn>
        </p223:reactions>
      </p:ext>
    </p188:extLst>
  </p188:cm>
</p188:cmLst>
</file>

<file path=ppt/comments/modernComment_5C1_748D9FA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D25E3F6-C226-4DAF-8EA5-B2CC25B78C84}" authorId="{285DC0DD-242C-17E9-F353-B3F954ED52A6}" created="2025-07-25T06:05:09.257">
    <pc:sldMkLst xmlns:pc="http://schemas.microsoft.com/office/powerpoint/2013/main/command">
      <pc:docMk/>
      <pc:sldMk cId="1955438511" sldId="1473"/>
    </pc:sldMkLst>
    <p188:txBody>
      <a:bodyPr/>
      <a:lstStyle/>
      <a:p>
        <a:r>
          <a:rPr lang="en-US"/>
          <a:t>Think about the things actually listed here… may want to be more specific with terms…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A65EB-901F-4C1A-989D-00645FDE1CEB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84427-4403-481F-9D69-A8939D8C2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02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Hi, My name is Sarah Ellen – and today I’m going to talk a bit about </a:t>
            </a:r>
            <a:r>
              <a:rPr lang="en-US" dirty="0" err="1"/>
              <a:t>georeferernicing</a:t>
            </a:r>
            <a:r>
              <a:rPr lang="en-US" dirty="0"/>
              <a:t>. But first, I want to give a big shoutout to Blain, Grant, Charlotte and the countless other Soltis lab members who have setup and contributed to this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3455660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80CCF-7558-E658-7A85-F39EFF36B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20FCD-A823-9DBA-7454-58305FA08C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96E673-E8F3-BE53-0DE6-C4408B9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website will walk you how to do batch conversion in excel, if 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2DBD4-D488-C2A4-0AD8-CDAE01F8F5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58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D39CA-23F2-76B4-F6F9-EE7F9FBD5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16E0C8-D4E9-ADFC-2DD4-01AF80B214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4BB628-BB75-F9D1-BCA6-07373C2D7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Aside from the reference system itself, the nature of the description per se can also lead to increased uncertainty…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example…. In this locality description, what is meant by: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10DE4-5E7F-0123-FC0C-C033E2804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7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D8E6E-B72B-36CA-9641-9EE749C57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7F69D4-195B-EB37-14D2-1F30E4575F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39913-92AA-AE37-4A2A-CFEDE54CE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Aside from the reference system itself, the nature of the description per se can also lead to increased uncertainty…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0582D-0293-A8E9-DE41-7DFC9E8FF2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E10D7-E020-5385-9400-4244B03A0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58AAD-981E-1058-9F5E-0876C3FB79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2673BF-E049-AC58-D6F1-840EBE07E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Similarly – the precision/number of coordinate digits recorded corresponds to its own area of space </a:t>
            </a:r>
          </a:p>
          <a:p>
            <a:endParaRPr lang="en-US" dirty="0"/>
          </a:p>
          <a:p>
            <a:r>
              <a:rPr lang="en-US" dirty="0"/>
              <a:t>So depending on how precise your coordinates are – the specific point you identify on a map may be larger (or potentially smaller…..) than the actual extant of what it is that you are locating….. This is something that can factor into your uncertainty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While coordinate precision is one thing that may impact your </a:t>
            </a:r>
            <a:r>
              <a:rPr lang="en-US" dirty="0" err="1"/>
              <a:t>unctertainty</a:t>
            </a:r>
            <a:r>
              <a:rPr lang="en-US" dirty="0"/>
              <a:t> – another thing that can impact it is the way you model Earth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E9004-0FB3-B5E0-73C8-CE563A8C4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89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FCFE5-FB09-2711-4BD8-E4C10ACA7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F1E87-3A36-CDE3-FED2-C36866A57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F4BC16-79E6-6A48-E5C8-01EF652B9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Similarly – the precision/number of coordinate digits recorded corresponds to its own area of space </a:t>
            </a:r>
          </a:p>
          <a:p>
            <a:endParaRPr lang="en-US" dirty="0"/>
          </a:p>
          <a:p>
            <a:r>
              <a:rPr lang="en-US" dirty="0"/>
              <a:t>So depending on how precise your coordinates are – the specific point you identify on a map may be larger (or potentially smaller…..) than the actual extant of what it is that you are locating….. This is something that can factor into your uncertainty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While coordinate precision is one thing that may impact your </a:t>
            </a:r>
            <a:r>
              <a:rPr lang="en-US" dirty="0" err="1"/>
              <a:t>unctertainty</a:t>
            </a:r>
            <a:r>
              <a:rPr lang="en-US" dirty="0"/>
              <a:t> – another thing that can impact it is the way you model Earth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B8532-75C8-B66D-858A-55F3BFD716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60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6D27B-A1FE-0C1C-7242-38AA1D306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15D1F-D8A8-B8A6-BB52-1AD41ABF7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AF9412-9BAA-76B6-996C-DF7513ACB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Similarly – the precision/number of coordinate digits recorded corresponds to its own area of space </a:t>
            </a:r>
          </a:p>
          <a:p>
            <a:endParaRPr lang="en-US" dirty="0"/>
          </a:p>
          <a:p>
            <a:r>
              <a:rPr lang="en-US" dirty="0"/>
              <a:t>So depending on how precise your coordinates are – the specific point you identify on a map may be larger (or potentially smaller…..) than the actual extant of what it is that you are locating….. This is something that can factor into your uncertainty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While coordinate precision is one thing that may impact your </a:t>
            </a:r>
            <a:r>
              <a:rPr lang="en-US" dirty="0" err="1"/>
              <a:t>unctertainty</a:t>
            </a:r>
            <a:r>
              <a:rPr lang="en-US" dirty="0"/>
              <a:t> – another thing that can impact it is the way you model Earth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D9C4E-A8F1-0D1F-1D89-79AFB7A4CB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03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FB66E-97C8-C436-27D9-B6491A164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564233-5680-478A-7F16-874B2D484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0F404A-DEFB-7484-8568-4F5EDAB50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Similarly – the precision/number of coordinate digits recorded corresponds to its own area of space </a:t>
            </a:r>
          </a:p>
          <a:p>
            <a:endParaRPr lang="en-US" dirty="0"/>
          </a:p>
          <a:p>
            <a:r>
              <a:rPr lang="en-US" dirty="0"/>
              <a:t>So depending on how precise your coordinates are – the specific point you identify on a map may be larger (or potentially smaller…..) than the actual extant of what it is that you are locating….. This is something that can factor into your uncertainty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While coordinate precision is one thing that may impact your </a:t>
            </a:r>
            <a:r>
              <a:rPr lang="en-US" dirty="0" err="1"/>
              <a:t>unctertainty</a:t>
            </a:r>
            <a:r>
              <a:rPr lang="en-US" dirty="0"/>
              <a:t> – another thing that can impact it is the way you model Earth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4A723-BF00-5649-643C-52DC4F25C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Everything has mass….. So therefore, it takes up some form of space</a:t>
            </a:r>
          </a:p>
          <a:p>
            <a:endParaRPr lang="en-US" dirty="0"/>
          </a:p>
          <a:p>
            <a:r>
              <a:rPr lang="en-US" dirty="0"/>
              <a:t>So even though we may record something as a point – if you zoom in – it takes up some amount of space….. </a:t>
            </a:r>
          </a:p>
          <a:p>
            <a:endParaRPr lang="en-US" dirty="0"/>
          </a:p>
          <a:p>
            <a:r>
              <a:rPr lang="en-US" dirty="0"/>
              <a:t>That’s intuitively true for something like a city or county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01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a building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38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20B4F-27B6-D8E6-E00E-7A1EBD5BA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CEA311-35BD-BBEC-D058-57063F6E3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9113D3-AC0B-0478-B67F-CD5E392F5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9B985-C299-4A71-4A80-9895130D86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EC8CF-1F13-4756-AD97-F1FDABDE353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5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E26BC-C736-7A41-235D-355227888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379B87-EB9A-AB7E-B1EE-B5D116FFEA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4F82A-5451-D4F8-D060-500D2C0CF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There’s a wealth of herbarium specimens that do not have coordinate data - &gt; processing these can be beneficial to model development, especially when there are limited occurrence records available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E0AE5-D753-6E85-3B2D-DEDFE0025C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45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4F4BA-6B5F-76DF-5E4B-7D97EAA6F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C331AA-07DD-0DA2-A582-1BABFC321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4038A1-1118-22B8-54B7-D99B20CD1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a room…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89EE3-1744-7E9E-6D28-F4F288FB69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EC8CF-1F13-4756-AD97-F1FDABDE353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21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DCD95-DF2D-AE7F-9AE6-3520BCBF5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28A449-29A5-98F7-E7A2-11AA38566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D5A644-EBE4-20A1-3C8C-CD1630D9C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remember that that’s true for EVERYTHING </a:t>
            </a:r>
          </a:p>
          <a:p>
            <a:endParaRPr lang="en-US" dirty="0"/>
          </a:p>
          <a:p>
            <a:r>
              <a:rPr lang="en-US" dirty="0"/>
              <a:t>Including me …..</a:t>
            </a:r>
          </a:p>
          <a:p>
            <a:endParaRPr lang="en-US" dirty="0"/>
          </a:p>
          <a:p>
            <a:r>
              <a:rPr lang="en-US" dirty="0"/>
              <a:t>And the </a:t>
            </a:r>
            <a:r>
              <a:rPr lang="en-US" dirty="0" err="1"/>
              <a:t>palnts</a:t>
            </a:r>
            <a:r>
              <a:rPr lang="en-US" dirty="0"/>
              <a:t> we want to record… </a:t>
            </a:r>
          </a:p>
          <a:p>
            <a:r>
              <a:rPr lang="en-US" dirty="0"/>
              <a:t>Everything we record the location of has its own </a:t>
            </a:r>
            <a:r>
              <a:rPr lang="en-US" b="1" dirty="0"/>
              <a:t>extent</a:t>
            </a:r>
            <a:r>
              <a:rPr lang="en-US" b="0" dirty="0"/>
              <a:t> – or its own space that it takes up </a:t>
            </a:r>
          </a:p>
          <a:p>
            <a:endParaRPr lang="en-US" b="0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25790-A567-0329-921A-68B3EACD2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EC8CF-1F13-4756-AD97-F1FDABDE35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76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1289-E451-9739-05A7-C36D7435D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B787FB-A5B0-B7E6-6767-E5C68CA00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022B3-B0CD-615D-782E-8CE4F81B0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nothing we map is truly a singly point -  Everything its own </a:t>
            </a:r>
            <a:r>
              <a:rPr lang="en-US" b="1" dirty="0"/>
              <a:t>extent</a:t>
            </a:r>
            <a:r>
              <a:rPr lang="en-US" b="0" dirty="0"/>
              <a:t> – or area that it takes up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48325-6A6C-7C23-B930-48627F6B85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79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2BB9A-E237-7E38-C335-164FDF310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8B32A7-6C61-753A-981D-D77515C77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E46698-D8D3-DB35-6475-A817053F8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while we think of a pair of coordinates as a specific point, in reality – recording coordinates captures not a point, but rather an area </a:t>
            </a:r>
          </a:p>
          <a:p>
            <a:endParaRPr lang="en-US" dirty="0"/>
          </a:p>
          <a:p>
            <a:r>
              <a:rPr lang="en-US" dirty="0"/>
              <a:t>And the coordinate precision dictates how big that given area is…  </a:t>
            </a:r>
          </a:p>
          <a:p>
            <a:endParaRPr lang="en-US" dirty="0"/>
          </a:p>
          <a:p>
            <a:r>
              <a:rPr lang="en-US" dirty="0"/>
              <a:t>So depending on how precise your coordinates are – the specific point you identify on a map may be larger (or potentially smaller…..) than the actual extant of what it is that you are locating….. This is something that can factor into your overall uncertainty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D9EB3-B2B7-9D07-3CB8-DD6140ADD9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01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CE131-BA1E-0D92-8DD8-0458F9797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C2D96A-7448-104E-CDEF-AA6283043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832B41-01DE-65ED-0618-9EFA61A76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therefore – the precision of whatever device you are using to record the location can affect your uncertainty…..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C81D9-9647-9024-CAFE-98340642B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01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Additionally – the way you actually map the Earth itself can impact the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65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 – how you chose to visualize the map….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25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DA2E-FB86-2F16-CAF1-0BCE77B72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6E8C99-1142-460E-44AE-7744127C00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321E71-371D-2526-1E09-D154E9C71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link for talking more about coordinate reference systems:</a:t>
            </a:r>
          </a:p>
          <a:p>
            <a:endParaRPr lang="en-US" dirty="0"/>
          </a:p>
          <a:p>
            <a:r>
              <a:rPr lang="en-US" dirty="0"/>
              <a:t>https://docs.up42.com/data/reference/utm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EF26A-261B-76DD-B30A-29C5BF705C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180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85292-3866-144A-3346-FEA3F0D94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4F5B3F-DAA5-9B8F-050D-9A8FD101F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E4CDC4-0AA3-BF02-BAE8-34467E3FE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use a conversion tool, if needed for specific maps – if looking at something like </a:t>
            </a:r>
            <a:r>
              <a:rPr lang="en-US" dirty="0" err="1"/>
              <a:t>Googlemaps</a:t>
            </a:r>
            <a:r>
              <a:rPr lang="en-US" dirty="0"/>
              <a:t> or associated webpages to measure – odds are it will be WGS84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Good link for talking more about coordinate reference systems:</a:t>
            </a:r>
          </a:p>
          <a:p>
            <a:r>
              <a:rPr lang="en-US" dirty="0"/>
              <a:t>https://docs.up42.com/data/reference/utm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880D7-48D5-FFEE-4DC7-76EE44B5B7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55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But if don’t know – then there is error in assuming one, when in reality it is another datum</a:t>
            </a:r>
          </a:p>
          <a:p>
            <a:endParaRPr lang="en-US" sz="2200" b="0" i="0" dirty="0">
              <a:effectLst/>
              <a:latin typeface="Helvetica Neue"/>
              <a:sym typeface="Helvetica Neue"/>
            </a:endParaRPr>
          </a:p>
          <a:p>
            <a:r>
              <a:rPr lang="en-US" sz="2200" b="0" i="0" dirty="0">
                <a:effectLst/>
                <a:latin typeface="Helvetica Neue"/>
                <a:sym typeface="Helvetica Neue"/>
              </a:rPr>
              <a:t>Because these different models use different </a:t>
            </a:r>
            <a:r>
              <a:rPr lang="en-US" sz="2200" b="0" i="0" dirty="0" err="1">
                <a:effectLst/>
                <a:latin typeface="Helvetica Neue"/>
                <a:sym typeface="Helvetica Neue"/>
              </a:rPr>
              <a:t>mathmateical</a:t>
            </a:r>
            <a:r>
              <a:rPr lang="en-US" sz="2200" b="0" i="0" dirty="0">
                <a:effectLst/>
                <a:latin typeface="Helvetica Neue"/>
                <a:sym typeface="Helvetica Neue"/>
              </a:rPr>
              <a:t> models and projections to represent Earth’s surface – consuming one with another can lead to error…. So not knowing which datum you’re using can also add to uncertainty</a:t>
            </a:r>
          </a:p>
          <a:p>
            <a:endParaRPr lang="en-US" sz="2200" b="0" i="0" dirty="0">
              <a:effectLst/>
              <a:latin typeface="Helvetica Neue"/>
              <a:sym typeface="Helvetica Neue"/>
            </a:endParaRPr>
          </a:p>
          <a:p>
            <a:endParaRPr lang="en-US" sz="2200" b="0" i="0" dirty="0">
              <a:effectLst/>
              <a:latin typeface="Helvetica Neue"/>
              <a:sym typeface="Helvetica Neue"/>
            </a:endParaRPr>
          </a:p>
          <a:p>
            <a:r>
              <a:rPr lang="en-US" sz="2200" b="0" i="0" dirty="0">
                <a:effectLst/>
                <a:latin typeface="Helvetica Neue"/>
                <a:sym typeface="Helvetica Neue"/>
              </a:rPr>
              <a:t>Note  - the magnitude of error changes with location (because different projections…)</a:t>
            </a:r>
          </a:p>
        </p:txBody>
      </p:sp>
    </p:spTree>
    <p:extLst>
      <p:ext uri="{BB962C8B-B14F-4D97-AF65-F5344CB8AC3E}">
        <p14:creationId xmlns:p14="http://schemas.microsoft.com/office/powerpoint/2010/main" val="3776311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848F2-D7B7-93FF-C9E9-AE867A632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D77BC-5D7A-45AA-212A-C7E3E3A9B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020690-7954-3C9D-EABB-2FA4652FB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Georefernicng</a:t>
            </a:r>
            <a:r>
              <a:rPr lang="en-US" dirty="0"/>
              <a:t> helps us locate previously collected samples – allowing us to include data not collected specifically for this project (or even with any vague awareness that this kind of project could and would exit)…. This opens up a world of potential when it comes to older herbaria records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94DA8-0E91-A552-8623-C57FA1BD6F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51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C9392-B2E8-7BFE-1CB1-1582F0BB8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F49578-A14A-C499-4CDB-EA492F366F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F66B0-3D3E-6DF5-CDEA-E63C14A39E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also brings me back to touching on Coordinate Precision – note that the degree of uncertainty for coordinate precision can depend on latitude (for WGS84) – because of Mercator projection (with smaller area at the poles than at the equator)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25EBF-66AD-629F-D7F8-074AB2B97F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097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georeferencing:  assigning coordinates using detailed topographic maps</a:t>
            </a:r>
          </a:p>
          <a:p>
            <a:r>
              <a:rPr lang="en-US" dirty="0"/>
              <a:t>	- required meticulous interpretation of site descriptions </a:t>
            </a:r>
          </a:p>
          <a:p>
            <a:r>
              <a:rPr lang="en-US" dirty="0"/>
              <a:t>	- Very time consuming – especially if have lots of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EC8CF-1F13-4756-AD97-F1FDABDE35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8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5EE31-2350-A5AB-A769-408266FBB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115900-D16D-CBD6-C98B-8A233B7B5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F5A73-6F77-DE99-9C76-253989D1F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georeferencing:  assigning coordinates using detailed topographic maps or using mapping resources to </a:t>
            </a:r>
          </a:p>
          <a:p>
            <a:r>
              <a:rPr lang="en-US" dirty="0"/>
              <a:t>	- required meticulous interpretation of site descriptions </a:t>
            </a:r>
          </a:p>
          <a:p>
            <a:r>
              <a:rPr lang="en-US" dirty="0"/>
              <a:t>	- Very time consuming – especially if have lots of samples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E9EE5-A442-7F4E-05D2-B7E836199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EC8CF-1F13-4756-AD97-F1FDABDE353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475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121B0-B16A-A76D-2721-DC16A14FD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5008D-8B59-CC5D-E46E-423F82436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611D8-77DE-9C6B-BC4C-BCC29A99D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62275-E03A-8A88-6413-31E4A5B2FA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09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B176-9786-6960-F555-2E63C4C2A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98AEFB-F30B-392A-05AF-D687230AC8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25D64C-613F-C024-3550-E7DF38E91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0048" indent="-350048" defTabSz="460063">
              <a:spcBef>
                <a:spcPts val="0"/>
              </a:spcBef>
              <a:defRPr sz="3024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Search and directions</a:t>
            </a:r>
          </a:p>
          <a:p>
            <a:pPr marL="700096" lvl="1" indent="-350048" defTabSz="460063">
              <a:spcBef>
                <a:spcPts val="0"/>
              </a:spcBef>
              <a:defRPr sz="3024"/>
            </a:pPr>
            <a:r>
              <a:rPr lang="en-US" dirty="0"/>
              <a:t>Free text search</a:t>
            </a:r>
          </a:p>
          <a:p>
            <a:pPr marL="700096" lvl="1" indent="-350048" defTabSz="460063">
              <a:spcBef>
                <a:spcPts val="0"/>
              </a:spcBef>
              <a:defRPr sz="3024"/>
            </a:pPr>
            <a:r>
              <a:rPr lang="en-US" dirty="0"/>
              <a:t>Directions for traveling by car, bike, public transportation, or foot</a:t>
            </a:r>
          </a:p>
          <a:p>
            <a:pPr marL="700096" lvl="1" indent="-350048" defTabSz="460063">
              <a:spcBef>
                <a:spcPts val="0"/>
              </a:spcBef>
              <a:defRPr sz="3024"/>
            </a:pPr>
            <a:r>
              <a:rPr lang="en-US" dirty="0"/>
              <a:t>Data compiled from different sources</a:t>
            </a:r>
          </a:p>
          <a:p>
            <a:pPr marL="700096" lvl="1" indent="-350048" defTabSz="460063">
              <a:spcBef>
                <a:spcPts val="0"/>
              </a:spcBef>
              <a:defRPr sz="3024"/>
            </a:pPr>
            <a:endParaRPr lang="en-US" dirty="0"/>
          </a:p>
          <a:p>
            <a:pPr marL="350048" indent="-350048" defTabSz="460063">
              <a:spcBef>
                <a:spcPts val="0"/>
              </a:spcBef>
              <a:defRPr sz="3024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Maps</a:t>
            </a:r>
          </a:p>
          <a:p>
            <a:pPr marL="700096" lvl="1" indent="-350048" defTabSz="460063">
              <a:spcBef>
                <a:spcPts val="0"/>
              </a:spcBef>
              <a:defRPr sz="3024"/>
            </a:pPr>
            <a:r>
              <a:rPr lang="en-US" dirty="0"/>
              <a:t>Views: map, satellite, terrain, Google Street View</a:t>
            </a:r>
          </a:p>
          <a:p>
            <a:pPr marL="700096" lvl="1" indent="-350048" defTabSz="460063">
              <a:spcBef>
                <a:spcPts val="0"/>
              </a:spcBef>
              <a:defRPr sz="3024"/>
            </a:pPr>
            <a:r>
              <a:rPr lang="en-US" dirty="0"/>
              <a:t>Sources of maps indicated at bottom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4B819-130F-5F5E-59A3-11450E3B1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09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40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3F0D5-2349-B6F1-76B7-64BC561C1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B40D9B-D2AD-CD7D-3AE1-1978B467B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0648E-06F7-F00C-A5E1-EDE8929A9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16752" lvl="1" indent="-308375" defTabSz="405294">
              <a:spcBef>
                <a:spcPts val="0"/>
              </a:spcBef>
              <a:defRPr sz="2664"/>
            </a:pPr>
            <a:r>
              <a:rPr lang="en-US" dirty="0"/>
              <a:t>No search</a:t>
            </a:r>
          </a:p>
          <a:p>
            <a:pPr marL="616752" lvl="1" indent="-308375" defTabSz="405294">
              <a:spcBef>
                <a:spcPts val="0"/>
              </a:spcBef>
              <a:defRPr sz="2664"/>
            </a:pPr>
            <a:r>
              <a:rPr lang="en-US" dirty="0"/>
              <a:t>Provides hierarchy, alternative names, altitude, weather information, and location of nearby towns</a:t>
            </a:r>
          </a:p>
          <a:p>
            <a:pPr marL="616752" lvl="1" indent="-308375" defTabSz="405294">
              <a:spcBef>
                <a:spcPts val="0"/>
              </a:spcBef>
              <a:defRPr sz="2664"/>
            </a:pPr>
            <a:r>
              <a:rPr lang="en-US" dirty="0"/>
              <a:t>Example: </a:t>
            </a:r>
            <a:r>
              <a:rPr lang="en-US" dirty="0" err="1"/>
              <a:t>Qaryeh</a:t>
            </a:r>
            <a:r>
              <a:rPr lang="en-US" dirty="0"/>
              <a:t>-ye </a:t>
            </a:r>
            <a:r>
              <a:rPr lang="en-US" dirty="0" err="1"/>
              <a:t>Gol’alam</a:t>
            </a:r>
            <a:r>
              <a:rPr lang="en-US" dirty="0"/>
              <a:t>, Velayat-e </a:t>
            </a:r>
            <a:r>
              <a:rPr lang="en-US" dirty="0" err="1"/>
              <a:t>Lowgar</a:t>
            </a:r>
            <a:r>
              <a:rPr lang="en-US" dirty="0"/>
              <a:t>, AF</a:t>
            </a:r>
          </a:p>
          <a:p>
            <a:pPr marL="616752" lvl="1" indent="-308375" defTabSz="405294">
              <a:spcBef>
                <a:spcPts val="0"/>
              </a:spcBef>
              <a:defRPr sz="2664"/>
            </a:pPr>
            <a:endParaRPr lang="en-US" dirty="0"/>
          </a:p>
          <a:p>
            <a:pPr marL="616752" lvl="1" indent="-308375" defTabSz="405294">
              <a:spcBef>
                <a:spcPts val="0"/>
              </a:spcBef>
              <a:defRPr sz="2664"/>
            </a:pPr>
            <a:endParaRPr lang="en-US" dirty="0"/>
          </a:p>
          <a:p>
            <a:pPr marL="616752" marR="0" lvl="1" indent="-308375" algn="l" defTabSz="4052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4"/>
            </a:pPr>
            <a:r>
              <a:rPr lang="en-US" dirty="0"/>
              <a:t>Really great because the name of cities - since names often change! </a:t>
            </a:r>
          </a:p>
          <a:p>
            <a:pPr marL="616752" lvl="1" indent="-308375" defTabSz="405294">
              <a:spcBef>
                <a:spcPts val="0"/>
              </a:spcBef>
              <a:defRPr sz="2664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28EED-DE92-CF97-6342-346A0BA09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754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3919A-62F3-1CA7-398C-134D1C0E7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FC9FC5-B1DF-D200-ACAC-521102922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8C020E-D73C-5537-478A-442C0B753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16752" lvl="1" indent="-308375" defTabSz="405294">
              <a:spcBef>
                <a:spcPts val="0"/>
              </a:spcBef>
              <a:defRPr sz="2664"/>
            </a:pPr>
            <a:r>
              <a:rPr lang="en-US" dirty="0"/>
              <a:t>No search</a:t>
            </a:r>
          </a:p>
          <a:p>
            <a:pPr marL="616752" lvl="1" indent="-308375" defTabSz="405294">
              <a:spcBef>
                <a:spcPts val="0"/>
              </a:spcBef>
              <a:defRPr sz="2664"/>
            </a:pPr>
            <a:r>
              <a:rPr lang="en-US" dirty="0"/>
              <a:t>Provides hierarchy, alternative names, altitude, weather information, and location of nearby towns</a:t>
            </a:r>
          </a:p>
          <a:p>
            <a:pPr marL="616752" lvl="1" indent="-308375" defTabSz="405294">
              <a:spcBef>
                <a:spcPts val="0"/>
              </a:spcBef>
              <a:defRPr sz="2664"/>
            </a:pPr>
            <a:r>
              <a:rPr lang="en-US" dirty="0"/>
              <a:t>Example: </a:t>
            </a:r>
            <a:r>
              <a:rPr lang="en-US" dirty="0" err="1"/>
              <a:t>Qaryeh</a:t>
            </a:r>
            <a:r>
              <a:rPr lang="en-US" dirty="0"/>
              <a:t>-ye </a:t>
            </a:r>
            <a:r>
              <a:rPr lang="en-US" dirty="0" err="1"/>
              <a:t>Gol’alam</a:t>
            </a:r>
            <a:r>
              <a:rPr lang="en-US" dirty="0"/>
              <a:t>, Velayat-e </a:t>
            </a:r>
            <a:r>
              <a:rPr lang="en-US" dirty="0" err="1"/>
              <a:t>Lowgar</a:t>
            </a:r>
            <a:r>
              <a:rPr lang="en-US" dirty="0"/>
              <a:t>, AF</a:t>
            </a:r>
          </a:p>
          <a:p>
            <a:pPr marL="616752" lvl="1" indent="-308375" defTabSz="405294">
              <a:spcBef>
                <a:spcPts val="0"/>
              </a:spcBef>
              <a:defRPr sz="2664"/>
            </a:pPr>
            <a:endParaRPr lang="en-US" dirty="0"/>
          </a:p>
          <a:p>
            <a:pPr marL="616752" lvl="1" indent="-308375" defTabSz="405294">
              <a:spcBef>
                <a:spcPts val="0"/>
              </a:spcBef>
              <a:defRPr sz="2664"/>
            </a:pPr>
            <a:endParaRPr lang="en-US" dirty="0"/>
          </a:p>
          <a:p>
            <a:pPr marL="616752" marR="0" lvl="1" indent="-308375" algn="l" defTabSz="4052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4"/>
            </a:pPr>
            <a:r>
              <a:rPr lang="en-US" dirty="0"/>
              <a:t>Really great because the name of cities - since names often change! </a:t>
            </a:r>
          </a:p>
          <a:p>
            <a:pPr marL="616752" lvl="1" indent="-308375" defTabSz="405294">
              <a:spcBef>
                <a:spcPts val="0"/>
              </a:spcBef>
              <a:defRPr sz="2664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B2AFD-5C53-DC23-1BFC-0C164ED27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620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88F9C-293E-0107-D32F-B117743E6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8B0CF4-D073-A14D-8F37-A1BD5776A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6D268-A291-A842-5759-DFA3BF9DF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383" indent="-358383" defTabSz="471018">
              <a:spcBef>
                <a:spcPts val="0"/>
              </a:spcBef>
              <a:defRPr sz="3096"/>
            </a:pPr>
            <a:r>
              <a:rPr lang="en-US" dirty="0"/>
              <a:t>Worldwide gazetteer designed for 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bad spelling</a:t>
            </a:r>
          </a:p>
          <a:p>
            <a:pPr marL="358383" indent="-358383" defTabSz="471018">
              <a:spcBef>
                <a:spcPts val="0"/>
              </a:spcBef>
              <a:defRPr sz="3096"/>
            </a:pPr>
            <a:r>
              <a:rPr lang="en-US" dirty="0">
                <a:latin typeface="Helvetica"/>
                <a:ea typeface="Helvetica"/>
                <a:cs typeface="Helvetica"/>
                <a:sym typeface="Helvetica"/>
              </a:rPr>
              <a:t>Critical for translating between languages</a:t>
            </a:r>
          </a:p>
          <a:p>
            <a:pPr marL="358383" indent="-358383" defTabSz="471018">
              <a:spcBef>
                <a:spcPts val="0"/>
              </a:spcBef>
              <a:defRPr sz="3096"/>
            </a:pPr>
            <a:r>
              <a:rPr lang="en-US" dirty="0"/>
              <a:t>Useful for finding 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alternative, doubtful spelling, and old names</a:t>
            </a:r>
          </a:p>
          <a:p>
            <a:pPr marL="716767" lvl="1" indent="-358383" defTabSz="471018">
              <a:spcBef>
                <a:spcPts val="0"/>
              </a:spcBef>
              <a:defRPr sz="3096"/>
            </a:pPr>
            <a:r>
              <a:rPr lang="en-US" dirty="0"/>
              <a:t>Feature types, by continent</a:t>
            </a:r>
          </a:p>
          <a:p>
            <a:pPr marL="716767" lvl="1" indent="-358383" defTabSz="471018">
              <a:spcBef>
                <a:spcPts val="0"/>
              </a:spcBef>
              <a:defRPr sz="3096"/>
            </a:pPr>
            <a:r>
              <a:rPr lang="en-US" dirty="0"/>
              <a:t>Degree-minutes, not coordinates</a:t>
            </a:r>
          </a:p>
          <a:p>
            <a:pPr marL="358383" indent="-358383" defTabSz="471018">
              <a:spcBef>
                <a:spcPts val="0"/>
              </a:spcBef>
              <a:defRPr sz="3096"/>
            </a:pPr>
            <a:r>
              <a:rPr lang="en-US" dirty="0"/>
              <a:t>Example: </a:t>
            </a:r>
            <a:r>
              <a:rPr lang="en-US" dirty="0" err="1"/>
              <a:t>Narobi</a:t>
            </a:r>
            <a:r>
              <a:rPr lang="en-US" dirty="0"/>
              <a:t> instead of Nairobi, Africa</a:t>
            </a:r>
          </a:p>
          <a:p>
            <a:pPr marL="616752" lvl="1" indent="-308375" defTabSz="405294">
              <a:spcBef>
                <a:spcPts val="0"/>
              </a:spcBef>
              <a:defRPr sz="2664"/>
            </a:pPr>
            <a:endParaRPr lang="en-US" dirty="0"/>
          </a:p>
          <a:p>
            <a:pPr marL="616752" lvl="1" indent="-308375" defTabSz="405294">
              <a:spcBef>
                <a:spcPts val="0"/>
              </a:spcBef>
              <a:defRPr sz="2664"/>
            </a:pPr>
            <a:endParaRPr lang="en-US" dirty="0"/>
          </a:p>
          <a:p>
            <a:pPr marL="616752" lvl="1" indent="-308375" defTabSz="405294">
              <a:spcBef>
                <a:spcPts val="0"/>
              </a:spcBef>
              <a:defRPr sz="2664"/>
            </a:pPr>
            <a:r>
              <a:rPr lang="en-US" dirty="0"/>
              <a:t>Couldn’t get link to work or access it from google search….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06262-23B8-5FE0-EEAF-D78347EBC7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96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16394-1EF2-CC6C-8B33-D9098526D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A6C8FC-08CF-0189-2933-775DAA602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44884D-EE4A-46FD-2F13-FE3E66DDA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31331-C940-EE33-F463-2FC1DA3EF1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EC8CF-1F13-4756-AD97-F1FDABDE353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00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13C8B-D825-C050-1DDB-0518956F7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1B1A19-EFE8-228A-9842-F8EB7E575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D59D8A-6BE3-F011-FB6E-33DCFCA55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There’s a wealth of herbarium specimens that do not have coordinate data - &gt; processing these can be beneficial to model development, especially when there are few contemporaneous samples available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14178-94F5-42FD-7EDA-A670CCCDED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488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08FC4-2812-26B2-B129-9034B92E1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BC864-61AA-C9EB-58CF-0F221D571E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D64CAD-A7C7-2FE6-33BF-85A476004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 an automated process – so all you have to do is manual verification and adjustments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40C80-C23D-74B5-3CBC-0D8B76973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610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AABBA-9C31-90D8-06FB-8645297E8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6CF7AF-A32B-320E-E3C9-AF2513E704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0A221E-1223-7C56-B9C3-8AF34D9F0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383" indent="-358383" defTabSz="471018">
              <a:spcBef>
                <a:spcPts val="0"/>
              </a:spcBef>
              <a:defRPr sz="3096"/>
            </a:pPr>
            <a:r>
              <a:rPr lang="en-US" dirty="0"/>
              <a:t>Worldwide gazetteer designed for 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bad spelling</a:t>
            </a:r>
          </a:p>
          <a:p>
            <a:pPr marL="358383" indent="-358383" defTabSz="471018">
              <a:spcBef>
                <a:spcPts val="0"/>
              </a:spcBef>
              <a:defRPr sz="3096"/>
            </a:pPr>
            <a:r>
              <a:rPr lang="en-US" dirty="0">
                <a:latin typeface="Helvetica"/>
                <a:ea typeface="Helvetica"/>
                <a:cs typeface="Helvetica"/>
                <a:sym typeface="Helvetica"/>
              </a:rPr>
              <a:t>Critical for translating between languages</a:t>
            </a:r>
          </a:p>
          <a:p>
            <a:pPr marL="358383" indent="-358383" defTabSz="471018">
              <a:spcBef>
                <a:spcPts val="0"/>
              </a:spcBef>
              <a:defRPr sz="3096"/>
            </a:pPr>
            <a:r>
              <a:rPr lang="en-US" dirty="0"/>
              <a:t>Useful for finding 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alternative, doubtful spelling, and old names</a:t>
            </a:r>
          </a:p>
          <a:p>
            <a:pPr marL="716767" lvl="1" indent="-358383" defTabSz="471018">
              <a:spcBef>
                <a:spcPts val="0"/>
              </a:spcBef>
              <a:defRPr sz="3096"/>
            </a:pPr>
            <a:r>
              <a:rPr lang="en-US" dirty="0"/>
              <a:t>Feature types, by continent</a:t>
            </a:r>
          </a:p>
          <a:p>
            <a:pPr marL="716767" lvl="1" indent="-358383" defTabSz="471018">
              <a:spcBef>
                <a:spcPts val="0"/>
              </a:spcBef>
              <a:defRPr sz="3096"/>
            </a:pPr>
            <a:r>
              <a:rPr lang="en-US" dirty="0"/>
              <a:t>Degree-minutes, not coordinates</a:t>
            </a:r>
          </a:p>
          <a:p>
            <a:pPr marL="358383" indent="-358383" defTabSz="471018">
              <a:spcBef>
                <a:spcPts val="0"/>
              </a:spcBef>
              <a:defRPr sz="3096"/>
            </a:pPr>
            <a:r>
              <a:rPr lang="en-US" dirty="0"/>
              <a:t>Example: </a:t>
            </a:r>
            <a:r>
              <a:rPr lang="en-US" dirty="0" err="1"/>
              <a:t>Narobi</a:t>
            </a:r>
            <a:r>
              <a:rPr lang="en-US" dirty="0"/>
              <a:t> instead of Nairobi, Africa</a:t>
            </a:r>
          </a:p>
          <a:p>
            <a:pPr marL="616752" lvl="1" indent="-308375" defTabSz="405294">
              <a:spcBef>
                <a:spcPts val="0"/>
              </a:spcBef>
              <a:defRPr sz="2664"/>
            </a:pPr>
            <a:endParaRPr lang="en-US" dirty="0"/>
          </a:p>
          <a:p>
            <a:pPr marL="616752" lvl="1" indent="-308375" defTabSz="405294">
              <a:spcBef>
                <a:spcPts val="0"/>
              </a:spcBef>
              <a:defRPr sz="2664"/>
            </a:pPr>
            <a:endParaRPr lang="en-US" dirty="0"/>
          </a:p>
          <a:p>
            <a:pPr marL="616752" lvl="1" indent="-308375" defTabSz="405294">
              <a:spcBef>
                <a:spcPts val="0"/>
              </a:spcBef>
              <a:defRPr sz="2664"/>
            </a:pPr>
            <a:r>
              <a:rPr lang="en-US" dirty="0"/>
              <a:t>Couldn’t get link to work or access it from google search….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C4299-ABC3-B463-883A-21B31C2625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906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081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CE131-B077-3C43-B521-99F6C9CF3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BF45AA-0309-B3D6-A0D6-FE9953630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0F74C4-FF85-467C-2F09-6E76D2E47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georeferencing:  assigning coordinates using detailed topographic maps</a:t>
            </a:r>
          </a:p>
          <a:p>
            <a:r>
              <a:rPr lang="en-US" dirty="0"/>
              <a:t>	- required meticulous interpretation of site descriptions </a:t>
            </a:r>
          </a:p>
          <a:p>
            <a:r>
              <a:rPr lang="en-US" dirty="0"/>
              <a:t>	- Very time consuming – especially if have lots of samples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4A5AE-0C92-ECA0-C0F9-61455D110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EC8CF-1F13-4756-AD97-F1FDABDE353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483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68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US" dirty="0" err="1"/>
              <a:t>Aditionally</a:t>
            </a:r>
            <a:r>
              <a:rPr lang="en-US" dirty="0"/>
              <a:t> </a:t>
            </a:r>
            <a:r>
              <a:rPr lang="en-US" dirty="0" err="1"/>
              <a:t>georeferncing</a:t>
            </a:r>
            <a:r>
              <a:rPr lang="en-US" dirty="0"/>
              <a:t> can be a part of bringing data up to FAIR standards…..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EC8CF-1F13-4756-AD97-F1FDABDE35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9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8EBD1-CFFB-CF51-37C7-E7EF723CA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36082-888E-6F8A-AF16-AD312968B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97BACE-6426-F38B-5B5F-8F00EBB7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US" dirty="0"/>
              <a:t>…. Up to FAIR standards by:</a:t>
            </a:r>
          </a:p>
          <a:p>
            <a:pPr marL="457200" lvl="1" indent="0">
              <a:buFontTx/>
              <a:buNone/>
            </a:pPr>
            <a:endParaRPr lang="en-US" dirty="0"/>
          </a:p>
          <a:p>
            <a:pPr marL="457200" lvl="1" indent="0">
              <a:buFontTx/>
              <a:buNone/>
            </a:pPr>
            <a:r>
              <a:rPr lang="en-US" dirty="0"/>
              <a:t>STANDARDIZING outputs – turning highly variable strings into a set of Darwin Core Standards that can be batch analyzed </a:t>
            </a:r>
          </a:p>
          <a:p>
            <a:pPr marL="457200" lvl="1" indent="0">
              <a:buFontTx/>
              <a:buNone/>
            </a:pPr>
            <a:endParaRPr lang="en-US" dirty="0"/>
          </a:p>
          <a:p>
            <a:pPr marL="457200" lvl="1" indent="0">
              <a:buFontTx/>
              <a:buNone/>
            </a:pPr>
            <a:r>
              <a:rPr lang="en-US" dirty="0"/>
              <a:t>This also makes the data more reusable – able to more easily filter to records that are applicable for a broad </a:t>
            </a:r>
            <a:r>
              <a:rPr lang="en-US" dirty="0" err="1"/>
              <a:t>rane</a:t>
            </a:r>
            <a:r>
              <a:rPr lang="en-US" dirty="0"/>
              <a:t> of studies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BC0FA-A898-59D3-20DC-09050FFB6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EC8CF-1F13-4756-AD97-F1FDABDE35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08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Coming back to the first set of slides we talked about georeferenced records as having an location (</a:t>
            </a:r>
            <a:r>
              <a:rPr lang="en-US" dirty="0" err="1"/>
              <a:t>lat</a:t>
            </a:r>
            <a:r>
              <a:rPr lang="en-US" dirty="0"/>
              <a:t>/long) – and an uncertainty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89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D1ECA-797F-7984-AA82-F1D020BF1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94E9A1-83C7-9AF4-0B44-08DE19681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8D1BF-B372-473B-D783-5325BF0BA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 different “Standard” coordinate formats</a:t>
            </a:r>
          </a:p>
          <a:p>
            <a:endParaRPr lang="en-US" dirty="0"/>
          </a:p>
          <a:p>
            <a:r>
              <a:rPr lang="en-US" dirty="0"/>
              <a:t>Old herbarium samples that have coordinates likely to be in Degree minutes and seconds – but current standard today is decimal degrees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BA010-7710-821F-DD95-6D18A339A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3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3CAD3-6EA1-A679-1469-D55A41217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6D9CF-C59C-1FA0-AD7A-E2E7E45A1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7A2691-E080-4E68-DBAB-BE036D3D7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tools available to easily convert among formats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E1332-EA24-30D0-FC29-2B9BBBC72D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4427-4403-481F-9D69-A8939D8C21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58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CAE2-4124-2544-6F3B-E23F5BA78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E3B5C-E0E1-C234-A3B9-A836F50E7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6CBCB-544D-1585-E7B7-3A4B07752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FB94-A7E5-4399-B03A-81CC476DCA3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142B5-50B3-D0FE-0915-A4C68F16B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844A1-0FB1-EC6C-CDA9-235AFFEE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29A68-B6E6-4C65-ABF1-DE29C9082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3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E2AC-5344-27A5-1132-5341976E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06CE2E-172B-6AA1-A36D-726405DD9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1E66C-7B69-0B4B-DAA4-56666DFB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FB94-A7E5-4399-B03A-81CC476DCA3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D8B91-3CE1-7AE6-8EF8-BE8A9F006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599A7-288A-E3B4-FDB7-FBD05B170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29A68-B6E6-4C65-ABF1-DE29C9082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44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4C02F-136E-9E72-C203-A1180A1628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C55119-DDE1-681F-893F-A24F8FF1A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86321-97C8-78A7-A012-1130C7A78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FB94-A7E5-4399-B03A-81CC476DCA3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9DBAD-31B7-E3F2-82EC-2637C49C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AE5BC-A016-E287-1689-70C7942E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29A68-B6E6-4C65-ABF1-DE29C9082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4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5946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19ACE-D8DA-4873-6EA6-726D83BB3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BF92-D466-4580-CA7E-2719264D6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FBF23-E9F8-1B2A-92D5-A759C8537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FB94-A7E5-4399-B03A-81CC476DCA3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3287D-3515-5828-199E-4ECE6E3A6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721AF-0489-C04B-E560-E64D57FD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29A68-B6E6-4C65-ABF1-DE29C9082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48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2FD2D-8911-74FC-3A6C-90F680FA0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2F5D7-9BD8-E513-8ECE-810A2DA4D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192CA-CE23-C164-8388-BB49EB39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FB94-A7E5-4399-B03A-81CC476DCA3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88D43-30FB-6EC7-5A92-E4EF8F04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51F89-F6BE-4322-B384-36E32349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29A68-B6E6-4C65-ABF1-DE29C9082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0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699C2-1BEC-B7C6-95AA-F6263544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42A87-9E3A-A1B8-596E-AC425BF8E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0F4B3A-3567-ADA7-4FAC-DD5E8D142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8AD0E-9FB2-C850-62AC-832B6716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FB94-A7E5-4399-B03A-81CC476DCA3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EA0B0-5ECC-E0EF-A4DB-6E9EF4CC5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7D801-E39B-519B-CFED-15BEB581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29A68-B6E6-4C65-ABF1-DE29C9082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14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702F7-9D95-2C69-297E-90699E487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57843-0AAC-5600-86D8-C7FB820DE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B1A46-5B40-4C0D-1424-234C3B88C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C58642-1BD6-65ED-4F4F-1130B8B359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C4BF62-A2A3-DEB9-D3AA-B9428152CE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AF6857-1435-9E1D-6FDE-EDEBDD40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FB94-A7E5-4399-B03A-81CC476DCA3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E9E5D7-4082-50CC-5B46-79BF5F82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B28FA6-D34F-9F72-D410-24AF793D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29A68-B6E6-4C65-ABF1-DE29C9082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26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A2D8-6407-D32F-D4A8-42B73A2AE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7C96AD-9CD6-D777-55A1-59471349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FB94-A7E5-4399-B03A-81CC476DCA3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A5C4B-F6B6-671E-4AA3-19AD92E32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59222-9F2C-3539-BBDD-6AFCBC75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29A68-B6E6-4C65-ABF1-DE29C9082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6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18187F-7A56-54D1-4E86-6258F452A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FB94-A7E5-4399-B03A-81CC476DCA3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F9FECB-3179-1278-A597-BEE30F76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AD30F-44EC-374A-DC5D-F4AC63EC5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29A68-B6E6-4C65-ABF1-DE29C9082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1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9289-D7A3-D0DC-EE35-A80DF2079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67C86-CF04-70DC-F392-A9057DD8F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F4A9A-1FD2-E151-E46E-AF8E13C79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D6767-8C80-6A0B-2D12-A56686A9D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FB94-A7E5-4399-B03A-81CC476DCA3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48229-DC5A-B19B-E308-480D19D4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11910-887A-0A0E-9AFF-4CAAF996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29A68-B6E6-4C65-ABF1-DE29C9082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13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7AEB-A075-8DD6-D4FB-40A50DA40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58B8CC-C052-7A42-DE0B-F12C76BA4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389F4F-03D4-1195-C23A-EB27BAEBC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F7612-CCE8-802D-D23E-C1183211A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FB94-A7E5-4399-B03A-81CC476DCA3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36361-DC1B-F6BD-3C9E-2E168ED0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00A56D-C046-39D0-5605-5B1713FC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29A68-B6E6-4C65-ABF1-DE29C9082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01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BC6EB3-F3CF-27B6-2BA8-ACE1D6701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10865-2FBD-DAD0-9A8C-14B2D1F19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C0DEF-1AB0-5580-1DA0-EA11FAEC57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89FB94-A7E5-4399-B03A-81CC476DCA33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098C7-13BA-2ED2-04CE-2A86F8DB6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E49AA-7B38-951C-DB47-C44ED0B8F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329A68-B6E6-4C65-ABF1-DE29C9082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0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t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2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10" Type="http://schemas.openxmlformats.org/officeDocument/2006/relationships/image" Target="../media/image38.jpeg"/><Relationship Id="rId4" Type="http://schemas.openxmlformats.org/officeDocument/2006/relationships/image" Target="../media/image33.jpeg"/><Relationship Id="rId9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svg"/><Relationship Id="rId3" Type="http://schemas.openxmlformats.org/officeDocument/2006/relationships/image" Target="../media/image39.png"/><Relationship Id="rId7" Type="http://schemas.openxmlformats.org/officeDocument/2006/relationships/image" Target="../media/image37.jpe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svg"/><Relationship Id="rId11" Type="http://schemas.openxmlformats.org/officeDocument/2006/relationships/image" Target="../media/image45.jpeg"/><Relationship Id="rId5" Type="http://schemas.openxmlformats.org/officeDocument/2006/relationships/image" Target="../media/image41.png"/><Relationship Id="rId15" Type="http://schemas.openxmlformats.org/officeDocument/2006/relationships/image" Target="../media/image48.png"/><Relationship Id="rId10" Type="http://schemas.openxmlformats.org/officeDocument/2006/relationships/image" Target="../media/image33.jpeg"/><Relationship Id="rId4" Type="http://schemas.openxmlformats.org/officeDocument/2006/relationships/image" Target="../media/image40.svg"/><Relationship Id="rId9" Type="http://schemas.openxmlformats.org/officeDocument/2006/relationships/image" Target="../media/image44.svg"/><Relationship Id="rId1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svg"/><Relationship Id="rId3" Type="http://schemas.openxmlformats.org/officeDocument/2006/relationships/image" Target="../media/image39.png"/><Relationship Id="rId7" Type="http://schemas.openxmlformats.org/officeDocument/2006/relationships/image" Target="../media/image37.jpe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svg"/><Relationship Id="rId11" Type="http://schemas.openxmlformats.org/officeDocument/2006/relationships/image" Target="../media/image45.jpeg"/><Relationship Id="rId5" Type="http://schemas.openxmlformats.org/officeDocument/2006/relationships/image" Target="../media/image50.png"/><Relationship Id="rId15" Type="http://schemas.openxmlformats.org/officeDocument/2006/relationships/image" Target="../media/image56.png"/><Relationship Id="rId10" Type="http://schemas.openxmlformats.org/officeDocument/2006/relationships/image" Target="../media/image33.jpeg"/><Relationship Id="rId4" Type="http://schemas.openxmlformats.org/officeDocument/2006/relationships/image" Target="../media/image40.svg"/><Relationship Id="rId9" Type="http://schemas.openxmlformats.org/officeDocument/2006/relationships/image" Target="../media/image53.svg"/><Relationship Id="rId1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1.png"/><Relationship Id="rId3" Type="http://schemas.openxmlformats.org/officeDocument/2006/relationships/image" Target="../media/image68.png"/><Relationship Id="rId7" Type="http://schemas.openxmlformats.org/officeDocument/2006/relationships/image" Target="../media/image62.png"/><Relationship Id="rId12" Type="http://schemas.openxmlformats.org/officeDocument/2006/relationships/image" Target="../media/image7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svg"/><Relationship Id="rId11" Type="http://schemas.openxmlformats.org/officeDocument/2006/relationships/image" Target="../media/image72.png"/><Relationship Id="rId5" Type="http://schemas.openxmlformats.org/officeDocument/2006/relationships/image" Target="../media/image70.png"/><Relationship Id="rId10" Type="http://schemas.openxmlformats.org/officeDocument/2006/relationships/image" Target="../media/image65.svg"/><Relationship Id="rId4" Type="http://schemas.openxmlformats.org/officeDocument/2006/relationships/image" Target="../media/image69.sv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79.svg"/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12" Type="http://schemas.openxmlformats.org/officeDocument/2006/relationships/image" Target="../media/image7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77.svg"/><Relationship Id="rId5" Type="http://schemas.openxmlformats.org/officeDocument/2006/relationships/image" Target="../media/image75.svg"/><Relationship Id="rId10" Type="http://schemas.openxmlformats.org/officeDocument/2006/relationships/image" Target="../media/image76.png"/><Relationship Id="rId4" Type="http://schemas.openxmlformats.org/officeDocument/2006/relationships/image" Target="../media/image74.png"/><Relationship Id="rId9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log.batchgeo.com/convert-latitude-longitude-to-decimals-excel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eoreferencing.org/georefcalculator/docs/GeorefGuide.html#imprecision_in_distanc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8.png"/><Relationship Id="rId4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sv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5A8_C59B20A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1.png"/><Relationship Id="rId4" Type="http://schemas.openxmlformats.org/officeDocument/2006/relationships/hyperlink" Target="https://blis.com/precision-matters-critical-importance-decimal-places-five-lowest-go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lis.com/precision-matters-critical-importance-decimal-places-five-lowest-go/" TargetMode="External"/><Relationship Id="rId7" Type="http://schemas.openxmlformats.org/officeDocument/2006/relationships/image" Target="../media/image10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5C1_748D9FAF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kIID5FDi2JQ?start=1&amp;feature=oembed" TargetMode="External"/><Relationship Id="rId4" Type="http://schemas.openxmlformats.org/officeDocument/2006/relationships/image" Target="../media/image10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agis.dep.wv.gov/convert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eoreferencing.org/docs/GeorefGuide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3.svg"/><Relationship Id="rId7" Type="http://schemas.openxmlformats.org/officeDocument/2006/relationships/image" Target="../media/image111.svg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11" Type="http://schemas.openxmlformats.org/officeDocument/2006/relationships/image" Target="../media/image29.svg"/><Relationship Id="rId5" Type="http://schemas.openxmlformats.org/officeDocument/2006/relationships/image" Target="../media/image75.svg"/><Relationship Id="rId10" Type="http://schemas.openxmlformats.org/officeDocument/2006/relationships/image" Target="../media/image28.png"/><Relationship Id="rId4" Type="http://schemas.openxmlformats.org/officeDocument/2006/relationships/image" Target="../media/image74.png"/><Relationship Id="rId9" Type="http://schemas.openxmlformats.org/officeDocument/2006/relationships/image" Target="../media/image2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3.png"/><Relationship Id="rId4" Type="http://schemas.openxmlformats.org/officeDocument/2006/relationships/image" Target="../media/image1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fallingrain.com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Getty-TGN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dma.jrc.it/services/fuzzyg/" TargetMode="External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7.png"/><Relationship Id="rId4" Type="http://schemas.openxmlformats.org/officeDocument/2006/relationships/image" Target="../media/image13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cs.gbif.org/georeferencing-quick-reference-guide/1.0/en/" TargetMode="External"/><Relationship Id="rId4" Type="http://schemas.openxmlformats.org/officeDocument/2006/relationships/image" Target="../media/image151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igbio.org/wiki/index.php/Georeferencing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9.svg"/><Relationship Id="rId10" Type="http://schemas.openxmlformats.org/officeDocument/2006/relationships/image" Target="../media/image28.png"/><Relationship Id="rId4" Type="http://schemas.openxmlformats.org/officeDocument/2006/relationships/image" Target="../media/image8.pn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AD24F1-6C43-114C-8B12-A2E045EB7A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080"/>
            <a:ext cx="12192000" cy="19750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15BA53-A3A1-7530-1CDA-9254B7FD3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5521" y="5888972"/>
            <a:ext cx="2985639" cy="921774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C769AC-16A5-B4FE-A766-B02BC87F27E5}"/>
              </a:ext>
            </a:extLst>
          </p:cNvPr>
          <p:cNvSpPr txBox="1"/>
          <p:nvPr/>
        </p:nvSpPr>
        <p:spPr>
          <a:xfrm>
            <a:off x="4438613" y="3893302"/>
            <a:ext cx="2898355" cy="454385"/>
          </a:xfrm>
          <a:prstGeom prst="rect">
            <a:avLst/>
          </a:prstGeom>
          <a:noFill/>
        </p:spPr>
        <p:txBody>
          <a:bodyPr wrap="none" lIns="64292" tIns="32146" rIns="64292" bIns="32146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31" dirty="0">
                <a:solidFill>
                  <a:srgbClr val="0070C0"/>
                </a:solidFill>
              </a:rPr>
              <a:t>University of Florida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2CC445-0175-4105-4F1B-5219A9D800A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0" t="7500" r="81158"/>
          <a:stretch/>
        </p:blipFill>
        <p:spPr bwMode="auto">
          <a:xfrm>
            <a:off x="10913205" y="5646354"/>
            <a:ext cx="1192249" cy="1211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C2EDC5-2EDF-C581-6833-E74606E836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96" y="6190986"/>
            <a:ext cx="3280559" cy="582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52313B-DC25-06B1-E92F-A7C0B48EBC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4800" y="5975831"/>
            <a:ext cx="2678676" cy="84148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854BFC7-7099-78C1-A9C5-97EB3EEA5B97}"/>
              </a:ext>
            </a:extLst>
          </p:cNvPr>
          <p:cNvSpPr>
            <a:spLocks noGrp="1"/>
          </p:cNvSpPr>
          <p:nvPr/>
        </p:nvSpPr>
        <p:spPr>
          <a:xfrm>
            <a:off x="3321" y="2877622"/>
            <a:ext cx="12188739" cy="762467"/>
          </a:xfrm>
          <a:prstGeom prst="rect">
            <a:avLst/>
          </a:prstGeom>
        </p:spPr>
        <p:txBody>
          <a:bodyPr vert="horz" lIns="64292" tIns="32146" rIns="64292" bIns="32146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187" b="1" dirty="0">
                <a:solidFill>
                  <a:srgbClr val="0070C0"/>
                </a:solidFill>
                <a:latin typeface="Calibri"/>
              </a:rPr>
              <a:t>Georeferencing Overview</a:t>
            </a:r>
            <a:endParaRPr lang="en-US" sz="6187" dirty="0"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03C36-8077-CD80-C42E-D5E1EFADE9F8}"/>
              </a:ext>
            </a:extLst>
          </p:cNvPr>
          <p:cNvSpPr txBox="1"/>
          <p:nvPr/>
        </p:nvSpPr>
        <p:spPr>
          <a:xfrm>
            <a:off x="3582031" y="4626062"/>
            <a:ext cx="4611517" cy="11106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ctr"/>
            <a:r>
              <a:rPr lang="en-US" sz="1687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Sarah Ellen Strickland</a:t>
            </a:r>
          </a:p>
          <a:p>
            <a:pPr algn="ctr"/>
            <a:endParaRPr lang="en-US" sz="1687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  <a:p>
            <a:pPr algn="ctr"/>
            <a:r>
              <a:rPr lang="en-US" sz="1687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Adapted from slides created by Blaine Marchant, Grant Godden, and Charlotte Germain-Aubrey </a:t>
            </a:r>
          </a:p>
        </p:txBody>
      </p:sp>
    </p:spTree>
    <p:extLst>
      <p:ext uri="{BB962C8B-B14F-4D97-AF65-F5344CB8AC3E}">
        <p14:creationId xmlns:p14="http://schemas.microsoft.com/office/powerpoint/2010/main" val="153272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945CF-3475-983D-355A-158A3D282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 1">
            <a:extLst>
              <a:ext uri="{FF2B5EF4-FFF2-40B4-BE49-F238E27FC236}">
                <a16:creationId xmlns:a16="http://schemas.microsoft.com/office/drawing/2014/main" id="{0C28C2A8-4308-4057-AA3E-453ED0EFD7BA}"/>
              </a:ext>
            </a:extLst>
          </p:cNvPr>
          <p:cNvSpPr txBox="1">
            <a:spLocks/>
          </p:cNvSpPr>
          <p:nvPr/>
        </p:nvSpPr>
        <p:spPr>
          <a:xfrm>
            <a:off x="667626" y="593404"/>
            <a:ext cx="58254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More occurrence data 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755F541-D556-08A6-3E2D-490C73413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0" r="-1" b="21129"/>
          <a:stretch>
            <a:fillRect/>
          </a:stretch>
        </p:blipFill>
        <p:spPr bwMode="auto">
          <a:xfrm>
            <a:off x="3978837" y="2547568"/>
            <a:ext cx="2445155" cy="2445155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ln w="762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BB4064C-EC9D-441F-A516-FA43FADB6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-3" b="18208"/>
          <a:stretch>
            <a:fillRect/>
          </a:stretch>
        </p:blipFill>
        <p:spPr bwMode="auto">
          <a:xfrm>
            <a:off x="8213163" y="0"/>
            <a:ext cx="3978837" cy="4113343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7C6DC4F0-62C6-2372-403C-CED25109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96"/>
          <a:stretch>
            <a:fillRect/>
          </a:stretch>
        </p:blipFill>
        <p:spPr bwMode="auto">
          <a:xfrm>
            <a:off x="15737" y="2285234"/>
            <a:ext cx="356463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9F304069-B4E1-317F-D34B-C25F184F7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" t="35027" r="4397" b="5785"/>
          <a:stretch>
            <a:fillRect/>
          </a:stretch>
        </p:blipFill>
        <p:spPr bwMode="auto">
          <a:xfrm>
            <a:off x="5232777" y="6029438"/>
            <a:ext cx="1977831" cy="1953874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FC938F-0A44-3582-26C4-1D525FFB86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520" b="11868"/>
          <a:stretch>
            <a:fillRect/>
          </a:stretch>
        </p:blipFill>
        <p:spPr>
          <a:xfrm>
            <a:off x="6812633" y="1996440"/>
            <a:ext cx="954829" cy="1097280"/>
          </a:xfrm>
          <a:prstGeom prst="flowChartConnector">
            <a:avLst/>
          </a:prstGeom>
          <a:ln w="76200"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33905F-4457-FD10-4445-5FC1C2254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0" t="8490" r="1600" b="14399"/>
          <a:stretch>
            <a:fillRect/>
          </a:stretch>
        </p:blipFill>
        <p:spPr bwMode="auto">
          <a:xfrm>
            <a:off x="7108385" y="3642054"/>
            <a:ext cx="2766788" cy="2815987"/>
          </a:xfrm>
          <a:prstGeom prst="flowChartConnector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B81119-D0E9-4FA9-5341-CFC7E9F23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32"/>
          <a:stretch>
            <a:fillRect/>
          </a:stretch>
        </p:blipFill>
        <p:spPr bwMode="auto">
          <a:xfrm>
            <a:off x="4072759" y="5351778"/>
            <a:ext cx="847747" cy="912818"/>
          </a:xfrm>
          <a:prstGeom prst="flowChartConnector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4C41BA1-BDF9-5D3E-F76B-DE4FCCBA2F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9" t="18058" r="-4203" b="24127"/>
          <a:stretch>
            <a:fillRect/>
          </a:stretch>
        </p:blipFill>
        <p:spPr bwMode="auto">
          <a:xfrm>
            <a:off x="10202581" y="5019484"/>
            <a:ext cx="3978838" cy="3452221"/>
          </a:xfrm>
          <a:prstGeom prst="flowChartConnector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80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pan dir="u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F2DA79-A255-BCC0-27CB-D854C7972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North America with solid fill">
            <a:extLst>
              <a:ext uri="{FF2B5EF4-FFF2-40B4-BE49-F238E27FC236}">
                <a16:creationId xmlns:a16="http://schemas.microsoft.com/office/drawing/2014/main" id="{66F24376-AC13-D424-CA3C-6626742A8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8715" y="-2723922"/>
            <a:ext cx="10115974" cy="10115974"/>
          </a:xfrm>
          <a:prstGeom prst="rect">
            <a:avLst/>
          </a:prstGeom>
        </p:spPr>
      </p:pic>
      <p:pic>
        <p:nvPicPr>
          <p:cNvPr id="7" name="Graphic 6" descr="Marker with solid fill">
            <a:extLst>
              <a:ext uri="{FF2B5EF4-FFF2-40B4-BE49-F238E27FC236}">
                <a16:creationId xmlns:a16="http://schemas.microsoft.com/office/drawing/2014/main" id="{52C4162F-17EF-C475-F918-ACA5295D2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69653" y="3269983"/>
            <a:ext cx="460157" cy="460157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5A560B28-F5A3-0F1C-BCE1-6FD49BCE2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32"/>
          <a:stretch>
            <a:fillRect/>
          </a:stretch>
        </p:blipFill>
        <p:spPr bwMode="auto">
          <a:xfrm>
            <a:off x="7567320" y="1609491"/>
            <a:ext cx="847747" cy="912818"/>
          </a:xfrm>
          <a:prstGeom prst="flowChartConnector">
            <a:avLst/>
          </a:prstGeom>
          <a:noFill/>
          <a:ln w="762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4CC335-80AC-313A-982F-DA18D0AAC946}"/>
              </a:ext>
            </a:extLst>
          </p:cNvPr>
          <p:cNvCxnSpPr>
            <a:cxnSpLocks/>
          </p:cNvCxnSpPr>
          <p:nvPr/>
        </p:nvCxnSpPr>
        <p:spPr>
          <a:xfrm flipV="1">
            <a:off x="6733608" y="2095556"/>
            <a:ext cx="833712" cy="14045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Marker with solid fill">
            <a:extLst>
              <a:ext uri="{FF2B5EF4-FFF2-40B4-BE49-F238E27FC236}">
                <a16:creationId xmlns:a16="http://schemas.microsoft.com/office/drawing/2014/main" id="{BFD38C69-56DC-1429-E808-9E305141A2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28172" y="3491692"/>
            <a:ext cx="388072" cy="388072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EB13620B-025E-F37D-383B-3A5C6E15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-3" b="18208"/>
          <a:stretch>
            <a:fillRect/>
          </a:stretch>
        </p:blipFill>
        <p:spPr bwMode="auto">
          <a:xfrm>
            <a:off x="319115" y="2095556"/>
            <a:ext cx="2700964" cy="2792271"/>
          </a:xfrm>
          <a:prstGeom prst="flowChartConnector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1B8771-E2BA-3589-10A0-E741A1CA68F9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3020079" y="3491692"/>
            <a:ext cx="2669581" cy="259091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8">
            <a:extLst>
              <a:ext uri="{FF2B5EF4-FFF2-40B4-BE49-F238E27FC236}">
                <a16:creationId xmlns:a16="http://schemas.microsoft.com/office/drawing/2014/main" id="{DE393782-0F3E-67C1-7C83-975B05988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1" t="18005" r="4315" b="24180"/>
          <a:stretch>
            <a:fillRect/>
          </a:stretch>
        </p:blipFill>
        <p:spPr bwMode="auto">
          <a:xfrm>
            <a:off x="9323990" y="2295489"/>
            <a:ext cx="2246295" cy="1948988"/>
          </a:xfrm>
          <a:prstGeom prst="flowChartConnector">
            <a:avLst/>
          </a:pr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phic 26" descr="Marker with solid fill">
            <a:extLst>
              <a:ext uri="{FF2B5EF4-FFF2-40B4-BE49-F238E27FC236}">
                <a16:creationId xmlns:a16="http://schemas.microsoft.com/office/drawing/2014/main" id="{5D96144B-DE4F-02D4-DB7F-F836F4DA87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37407" y="3750783"/>
            <a:ext cx="392403" cy="39240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BB946A-10C8-8427-43C6-D6ECE352E647}"/>
              </a:ext>
            </a:extLst>
          </p:cNvPr>
          <p:cNvCxnSpPr>
            <a:cxnSpLocks/>
          </p:cNvCxnSpPr>
          <p:nvPr/>
        </p:nvCxnSpPr>
        <p:spPr>
          <a:xfrm flipV="1">
            <a:off x="6717238" y="3520704"/>
            <a:ext cx="2606752" cy="50186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8">
            <a:extLst>
              <a:ext uri="{FF2B5EF4-FFF2-40B4-BE49-F238E27FC236}">
                <a16:creationId xmlns:a16="http://schemas.microsoft.com/office/drawing/2014/main" id="{0B6AC377-4815-BB35-8D16-C3BED9781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0" r="-1" b="21129"/>
          <a:stretch>
            <a:fillRect/>
          </a:stretch>
        </p:blipFill>
        <p:spPr bwMode="auto">
          <a:xfrm>
            <a:off x="1338037" y="-644301"/>
            <a:ext cx="2445155" cy="2445155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ln w="76200">
            <a:solidFill>
              <a:srgbClr val="E7ABE3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 descr="Marker with solid fill">
            <a:extLst>
              <a:ext uri="{FF2B5EF4-FFF2-40B4-BE49-F238E27FC236}">
                <a16:creationId xmlns:a16="http://schemas.microsoft.com/office/drawing/2014/main" id="{CE92846A-11D5-4117-543B-73F65472BF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28172" y="2799738"/>
            <a:ext cx="388072" cy="38807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E7659E2-0A18-C4F6-056D-16DA98041B5B}"/>
              </a:ext>
            </a:extLst>
          </p:cNvPr>
          <p:cNvCxnSpPr>
            <a:cxnSpLocks/>
          </p:cNvCxnSpPr>
          <p:nvPr/>
        </p:nvCxnSpPr>
        <p:spPr>
          <a:xfrm>
            <a:off x="3688772" y="1148080"/>
            <a:ext cx="2024694" cy="1885471"/>
          </a:xfrm>
          <a:prstGeom prst="line">
            <a:avLst/>
          </a:prstGeom>
          <a:ln>
            <a:solidFill>
              <a:srgbClr val="E7ABE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!!Title 1">
            <a:extLst>
              <a:ext uri="{FF2B5EF4-FFF2-40B4-BE49-F238E27FC236}">
                <a16:creationId xmlns:a16="http://schemas.microsoft.com/office/drawing/2014/main" id="{C0F610E5-943A-95D5-FD92-E6DDCAD835BB}"/>
              </a:ext>
            </a:extLst>
          </p:cNvPr>
          <p:cNvSpPr txBox="1">
            <a:spLocks/>
          </p:cNvSpPr>
          <p:nvPr/>
        </p:nvSpPr>
        <p:spPr>
          <a:xfrm>
            <a:off x="3463953" y="5530159"/>
            <a:ext cx="58254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More occurrence data </a:t>
            </a:r>
          </a:p>
        </p:txBody>
      </p:sp>
    </p:spTree>
    <p:extLst>
      <p:ext uri="{BB962C8B-B14F-4D97-AF65-F5344CB8AC3E}">
        <p14:creationId xmlns:p14="http://schemas.microsoft.com/office/powerpoint/2010/main" val="86021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AECB1F-77F3-9BF5-C04C-B8B1F01BD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North America with solid fill">
            <a:extLst>
              <a:ext uri="{FF2B5EF4-FFF2-40B4-BE49-F238E27FC236}">
                <a16:creationId xmlns:a16="http://schemas.microsoft.com/office/drawing/2014/main" id="{C6FFD2BF-6C78-1AEF-13B4-3D1379F16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8715" y="-2723922"/>
            <a:ext cx="10115974" cy="10115974"/>
          </a:xfrm>
          <a:prstGeom prst="rect">
            <a:avLst/>
          </a:prstGeom>
        </p:spPr>
      </p:pic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BD0F95C-DE1C-D0BC-8312-D1EFF69F5BF1}"/>
              </a:ext>
            </a:extLst>
          </p:cNvPr>
          <p:cNvSpPr/>
          <p:nvPr/>
        </p:nvSpPr>
        <p:spPr>
          <a:xfrm>
            <a:off x="6492415" y="3438742"/>
            <a:ext cx="413946" cy="312041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Marker with solid fill">
            <a:extLst>
              <a:ext uri="{FF2B5EF4-FFF2-40B4-BE49-F238E27FC236}">
                <a16:creationId xmlns:a16="http://schemas.microsoft.com/office/drawing/2014/main" id="{E372F0DB-B2A6-9DE8-892D-4E33C0CF5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69653" y="3269983"/>
            <a:ext cx="460157" cy="460157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91AC79A8-F197-197B-76A6-7027D66AB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32"/>
          <a:stretch>
            <a:fillRect/>
          </a:stretch>
        </p:blipFill>
        <p:spPr bwMode="auto">
          <a:xfrm>
            <a:off x="7567320" y="1609491"/>
            <a:ext cx="847747" cy="912818"/>
          </a:xfrm>
          <a:prstGeom prst="flowChartConnector">
            <a:avLst/>
          </a:prstGeom>
          <a:noFill/>
          <a:ln w="762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267193-D12A-813D-1501-D85195654D1A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6845740" y="2095556"/>
            <a:ext cx="721580" cy="138888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8E834249-663C-755B-9C76-3209BA717443}"/>
              </a:ext>
            </a:extLst>
          </p:cNvPr>
          <p:cNvSpPr/>
          <p:nvPr/>
        </p:nvSpPr>
        <p:spPr>
          <a:xfrm>
            <a:off x="5617783" y="3678913"/>
            <a:ext cx="217631" cy="200851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Marker with solid fill">
            <a:extLst>
              <a:ext uri="{FF2B5EF4-FFF2-40B4-BE49-F238E27FC236}">
                <a16:creationId xmlns:a16="http://schemas.microsoft.com/office/drawing/2014/main" id="{6A5AA63E-53A0-32FC-A18B-C590F375F0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28172" y="3491692"/>
            <a:ext cx="388072" cy="388072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ADDDF985-8A86-10C4-BE15-8F7FB07C9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-3" b="18208"/>
          <a:stretch>
            <a:fillRect/>
          </a:stretch>
        </p:blipFill>
        <p:spPr bwMode="auto">
          <a:xfrm>
            <a:off x="319115" y="2095556"/>
            <a:ext cx="2700964" cy="2792271"/>
          </a:xfrm>
          <a:prstGeom prst="flowChartConnector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1AF1C1-CCB8-18FA-8B09-A692AE168E13}"/>
              </a:ext>
            </a:extLst>
          </p:cNvPr>
          <p:cNvCxnSpPr>
            <a:cxnSpLocks/>
            <a:stCxn id="22" idx="6"/>
            <a:endCxn id="6" idx="2"/>
          </p:cNvCxnSpPr>
          <p:nvPr/>
        </p:nvCxnSpPr>
        <p:spPr>
          <a:xfrm>
            <a:off x="3020079" y="3491692"/>
            <a:ext cx="2597704" cy="28764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8">
            <a:extLst>
              <a:ext uri="{FF2B5EF4-FFF2-40B4-BE49-F238E27FC236}">
                <a16:creationId xmlns:a16="http://schemas.microsoft.com/office/drawing/2014/main" id="{D9B0B6EA-2B64-8C52-5E13-6990BFCA9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1" t="18005" r="4315" b="24180"/>
          <a:stretch>
            <a:fillRect/>
          </a:stretch>
        </p:blipFill>
        <p:spPr bwMode="auto">
          <a:xfrm>
            <a:off x="9323990" y="2295489"/>
            <a:ext cx="2246295" cy="1948988"/>
          </a:xfrm>
          <a:prstGeom prst="flowChartConnector">
            <a:avLst/>
          </a:pr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132931B9-EA70-A254-0A9F-0D164721365C}"/>
              </a:ext>
            </a:extLst>
          </p:cNvPr>
          <p:cNvSpPr/>
          <p:nvPr/>
        </p:nvSpPr>
        <p:spPr>
          <a:xfrm>
            <a:off x="6679435" y="4040068"/>
            <a:ext cx="108346" cy="85622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Marker with solid fill">
            <a:extLst>
              <a:ext uri="{FF2B5EF4-FFF2-40B4-BE49-F238E27FC236}">
                <a16:creationId xmlns:a16="http://schemas.microsoft.com/office/drawing/2014/main" id="{AF7B2741-7410-25B2-3B49-E676A74DC5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37407" y="3750783"/>
            <a:ext cx="392403" cy="39240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51FB0D-1EE6-F68E-2484-906D243EADCF}"/>
              </a:ext>
            </a:extLst>
          </p:cNvPr>
          <p:cNvCxnSpPr>
            <a:cxnSpLocks/>
          </p:cNvCxnSpPr>
          <p:nvPr/>
        </p:nvCxnSpPr>
        <p:spPr>
          <a:xfrm flipV="1">
            <a:off x="6759066" y="3581011"/>
            <a:ext cx="2606752" cy="50186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8">
            <a:extLst>
              <a:ext uri="{FF2B5EF4-FFF2-40B4-BE49-F238E27FC236}">
                <a16:creationId xmlns:a16="http://schemas.microsoft.com/office/drawing/2014/main" id="{67B907B5-9034-4A0C-0104-13351E250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0" r="-1" b="21129"/>
          <a:stretch>
            <a:fillRect/>
          </a:stretch>
        </p:blipFill>
        <p:spPr bwMode="auto">
          <a:xfrm>
            <a:off x="1338037" y="-644301"/>
            <a:ext cx="2445155" cy="2445155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ln w="76200">
            <a:solidFill>
              <a:srgbClr val="E7ABE3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C294CFCF-924D-5CBC-33CA-9EE855234A80}"/>
              </a:ext>
            </a:extLst>
          </p:cNvPr>
          <p:cNvSpPr/>
          <p:nvPr/>
        </p:nvSpPr>
        <p:spPr>
          <a:xfrm>
            <a:off x="5314937" y="2770402"/>
            <a:ext cx="814542" cy="592309"/>
          </a:xfrm>
          <a:prstGeom prst="flowChartConnector">
            <a:avLst/>
          </a:prstGeom>
          <a:solidFill>
            <a:srgbClr val="E7ABE3"/>
          </a:solidFill>
          <a:ln>
            <a:solidFill>
              <a:srgbClr val="E7AB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 descr="Marker with solid fill">
            <a:extLst>
              <a:ext uri="{FF2B5EF4-FFF2-40B4-BE49-F238E27FC236}">
                <a16:creationId xmlns:a16="http://schemas.microsoft.com/office/drawing/2014/main" id="{D8CC1357-A625-B412-17D9-7581DFF799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28172" y="2799738"/>
            <a:ext cx="388072" cy="38807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33F147-96EA-D4B0-7B1A-1CEF934F4F95}"/>
              </a:ext>
            </a:extLst>
          </p:cNvPr>
          <p:cNvCxnSpPr>
            <a:cxnSpLocks/>
          </p:cNvCxnSpPr>
          <p:nvPr/>
        </p:nvCxnSpPr>
        <p:spPr>
          <a:xfrm>
            <a:off x="3688772" y="1148080"/>
            <a:ext cx="1938059" cy="1918476"/>
          </a:xfrm>
          <a:prstGeom prst="line">
            <a:avLst/>
          </a:prstGeom>
          <a:ln>
            <a:solidFill>
              <a:srgbClr val="E7ABE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!!Title 1">
            <a:extLst>
              <a:ext uri="{FF2B5EF4-FFF2-40B4-BE49-F238E27FC236}">
                <a16:creationId xmlns:a16="http://schemas.microsoft.com/office/drawing/2014/main" id="{44454154-2624-7583-201C-A5B0FEB57BF7}"/>
              </a:ext>
            </a:extLst>
          </p:cNvPr>
          <p:cNvSpPr txBox="1">
            <a:spLocks/>
          </p:cNvSpPr>
          <p:nvPr/>
        </p:nvSpPr>
        <p:spPr>
          <a:xfrm>
            <a:off x="145537" y="5530159"/>
            <a:ext cx="119678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/>
              <a:t>Filter by uncertainty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D1A9898-60C0-E260-7C5E-C0000B23AAAC}"/>
              </a:ext>
            </a:extLst>
          </p:cNvPr>
          <p:cNvCxnSpPr>
            <a:cxnSpLocks/>
          </p:cNvCxnSpPr>
          <p:nvPr/>
        </p:nvCxnSpPr>
        <p:spPr>
          <a:xfrm>
            <a:off x="3077603" y="3500061"/>
            <a:ext cx="2597704" cy="28764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!!Title 1">
            <a:extLst>
              <a:ext uri="{FF2B5EF4-FFF2-40B4-BE49-F238E27FC236}">
                <a16:creationId xmlns:a16="http://schemas.microsoft.com/office/drawing/2014/main" id="{868C0539-35BB-98B8-9BBB-1171C8FBE913}"/>
              </a:ext>
            </a:extLst>
          </p:cNvPr>
          <p:cNvSpPr txBox="1">
            <a:spLocks/>
          </p:cNvSpPr>
          <p:nvPr/>
        </p:nvSpPr>
        <p:spPr>
          <a:xfrm>
            <a:off x="297937" y="5682559"/>
            <a:ext cx="119678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/>
              <a:t>Additional reliable data</a:t>
            </a:r>
          </a:p>
        </p:txBody>
      </p:sp>
    </p:spTree>
    <p:extLst>
      <p:ext uri="{BB962C8B-B14F-4D97-AF65-F5344CB8AC3E}">
        <p14:creationId xmlns:p14="http://schemas.microsoft.com/office/powerpoint/2010/main" val="3700327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  <p:bldP spid="2" grpId="1" animBg="1"/>
      <p:bldP spid="45" grpId="0"/>
      <p:bldP spid="45" grpId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3C55-0D14-AC9E-59CF-C414AF10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7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Why georeference?</a:t>
            </a:r>
          </a:p>
        </p:txBody>
      </p:sp>
      <p:pic>
        <p:nvPicPr>
          <p:cNvPr id="5" name="Graphic 4" descr="Magnifying glass with solid fill">
            <a:extLst>
              <a:ext uri="{FF2B5EF4-FFF2-40B4-BE49-F238E27FC236}">
                <a16:creationId xmlns:a16="http://schemas.microsoft.com/office/drawing/2014/main" id="{2B447B1A-3ED5-03F8-E0C3-99B44D8AE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73" y="3980576"/>
            <a:ext cx="914400" cy="914400"/>
          </a:xfrm>
          <a:prstGeom prst="rect">
            <a:avLst/>
          </a:prstGeom>
        </p:spPr>
      </p:pic>
      <p:pic>
        <p:nvPicPr>
          <p:cNvPr id="9" name="Graphic 8" descr="Cursor with solid fill">
            <a:extLst>
              <a:ext uri="{FF2B5EF4-FFF2-40B4-BE49-F238E27FC236}">
                <a16:creationId xmlns:a16="http://schemas.microsoft.com/office/drawing/2014/main" id="{D127E38E-D904-5BC4-3897-A5377693F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151325">
            <a:off x="3989924" y="4333978"/>
            <a:ext cx="176784" cy="176784"/>
          </a:xfrm>
          <a:prstGeom prst="rect">
            <a:avLst/>
          </a:prstGeom>
        </p:spPr>
      </p:pic>
      <p:pic>
        <p:nvPicPr>
          <p:cNvPr id="11" name="Graphic 10" descr="Gears with solid fill">
            <a:extLst>
              <a:ext uri="{FF2B5EF4-FFF2-40B4-BE49-F238E27FC236}">
                <a16:creationId xmlns:a16="http://schemas.microsoft.com/office/drawing/2014/main" id="{02588795-E6C7-2A47-BE7B-AAE30CF93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45993" y="4038599"/>
            <a:ext cx="914400" cy="914400"/>
          </a:xfrm>
          <a:prstGeom prst="rect">
            <a:avLst/>
          </a:prstGeom>
        </p:spPr>
      </p:pic>
      <p:pic>
        <p:nvPicPr>
          <p:cNvPr id="13" name="Graphic 12" descr="Recycle with solid fill">
            <a:extLst>
              <a:ext uri="{FF2B5EF4-FFF2-40B4-BE49-F238E27FC236}">
                <a16:creationId xmlns:a16="http://schemas.microsoft.com/office/drawing/2014/main" id="{E5100679-8D2D-31C0-3327-12D2C23BB7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66960" y="4064314"/>
            <a:ext cx="914400" cy="914400"/>
          </a:xfrm>
          <a:prstGeom prst="rect">
            <a:avLst/>
          </a:prstGeom>
        </p:spPr>
      </p:pic>
      <p:pic>
        <p:nvPicPr>
          <p:cNvPr id="15" name="Graphic 14" descr="Laptop with solid fill">
            <a:extLst>
              <a:ext uri="{FF2B5EF4-FFF2-40B4-BE49-F238E27FC236}">
                <a16:creationId xmlns:a16="http://schemas.microsoft.com/office/drawing/2014/main" id="{D5CE1DE9-03EE-94A8-B4D1-1AB283E98E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17207" y="3876667"/>
            <a:ext cx="1122219" cy="112221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BF455A2-B687-A7B6-14F2-BFC533DB5B76}"/>
              </a:ext>
            </a:extLst>
          </p:cNvPr>
          <p:cNvSpPr txBox="1">
            <a:spLocks/>
          </p:cNvSpPr>
          <p:nvPr/>
        </p:nvSpPr>
        <p:spPr>
          <a:xfrm>
            <a:off x="-207819" y="2265535"/>
            <a:ext cx="32525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70C0"/>
                </a:solidFill>
                <a:latin typeface="Calibri"/>
              </a:rPr>
              <a:t>F</a:t>
            </a:r>
            <a:r>
              <a:rPr lang="en-US" sz="3600" b="1" dirty="0">
                <a:solidFill>
                  <a:srgbClr val="0070C0"/>
                </a:solidFill>
                <a:latin typeface="Calibri"/>
              </a:rPr>
              <a:t>indable</a:t>
            </a:r>
            <a:endParaRPr lang="en-US" sz="36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CD96352-1007-2542-CEB7-4AC358D110C5}"/>
              </a:ext>
            </a:extLst>
          </p:cNvPr>
          <p:cNvSpPr txBox="1">
            <a:spLocks/>
          </p:cNvSpPr>
          <p:nvPr/>
        </p:nvSpPr>
        <p:spPr>
          <a:xfrm>
            <a:off x="2459605" y="2265535"/>
            <a:ext cx="32525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70C0"/>
                </a:solidFill>
                <a:latin typeface="Calibri"/>
              </a:rPr>
              <a:t>A</a:t>
            </a:r>
            <a:r>
              <a:rPr lang="en-US" sz="3600" b="1" dirty="0">
                <a:solidFill>
                  <a:srgbClr val="0070C0"/>
                </a:solidFill>
                <a:latin typeface="Calibri"/>
              </a:rPr>
              <a:t>ccessible</a:t>
            </a:r>
            <a:endParaRPr lang="en-US" sz="36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33BC271-AA19-11FC-7217-BAAB7517E792}"/>
              </a:ext>
            </a:extLst>
          </p:cNvPr>
          <p:cNvSpPr txBox="1">
            <a:spLocks/>
          </p:cNvSpPr>
          <p:nvPr/>
        </p:nvSpPr>
        <p:spPr>
          <a:xfrm>
            <a:off x="5127029" y="2265535"/>
            <a:ext cx="39215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70C0"/>
                </a:solidFill>
                <a:latin typeface="Calibri"/>
              </a:rPr>
              <a:t>I</a:t>
            </a:r>
            <a:r>
              <a:rPr lang="en-US" sz="3600" b="1" dirty="0">
                <a:solidFill>
                  <a:srgbClr val="0070C0"/>
                </a:solidFill>
                <a:latin typeface="Calibri"/>
              </a:rPr>
              <a:t>nteroperable</a:t>
            </a:r>
            <a:endParaRPr lang="en-US" sz="36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4D855F5-1CD4-FE94-881F-0AE91FCCDA60}"/>
              </a:ext>
            </a:extLst>
          </p:cNvPr>
          <p:cNvSpPr txBox="1">
            <a:spLocks/>
          </p:cNvSpPr>
          <p:nvPr/>
        </p:nvSpPr>
        <p:spPr>
          <a:xfrm>
            <a:off x="8463396" y="2265534"/>
            <a:ext cx="39215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70C0"/>
                </a:solidFill>
                <a:latin typeface="Calibri"/>
              </a:rPr>
              <a:t>R</a:t>
            </a:r>
            <a:r>
              <a:rPr lang="en-US" sz="3600" b="1" dirty="0">
                <a:solidFill>
                  <a:srgbClr val="0070C0"/>
                </a:solidFill>
                <a:latin typeface="Calibri"/>
              </a:rPr>
              <a:t>eusable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4309205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327A7-F198-AE9E-5EAD-3AF3A9D1D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E527-4F70-318F-961E-E8BAE8261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7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Why georeference?</a:t>
            </a:r>
          </a:p>
        </p:txBody>
      </p:sp>
      <p:pic>
        <p:nvPicPr>
          <p:cNvPr id="5" name="Graphic 4" descr="Magnifying glass with solid fill">
            <a:extLst>
              <a:ext uri="{FF2B5EF4-FFF2-40B4-BE49-F238E27FC236}">
                <a16:creationId xmlns:a16="http://schemas.microsoft.com/office/drawing/2014/main" id="{A2E36127-6DE7-EF23-8208-5AD09AA55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273" y="3980576"/>
            <a:ext cx="914400" cy="914400"/>
          </a:xfrm>
          <a:prstGeom prst="rect">
            <a:avLst/>
          </a:prstGeom>
        </p:spPr>
      </p:pic>
      <p:pic>
        <p:nvPicPr>
          <p:cNvPr id="9" name="Graphic 8" descr="Cursor with solid fill">
            <a:extLst>
              <a:ext uri="{FF2B5EF4-FFF2-40B4-BE49-F238E27FC236}">
                <a16:creationId xmlns:a16="http://schemas.microsoft.com/office/drawing/2014/main" id="{2D4299BA-928C-D461-FCF9-9FF52ABB35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151325">
            <a:off x="3989924" y="4333978"/>
            <a:ext cx="176784" cy="176784"/>
          </a:xfrm>
          <a:prstGeom prst="rect">
            <a:avLst/>
          </a:prstGeom>
        </p:spPr>
      </p:pic>
      <p:pic>
        <p:nvPicPr>
          <p:cNvPr id="11" name="Graphic 10" descr="Gears with solid fill">
            <a:extLst>
              <a:ext uri="{FF2B5EF4-FFF2-40B4-BE49-F238E27FC236}">
                <a16:creationId xmlns:a16="http://schemas.microsoft.com/office/drawing/2014/main" id="{D702CD96-0BA4-A534-8F0F-E5E2FECF15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45993" y="4038599"/>
            <a:ext cx="914400" cy="914400"/>
          </a:xfrm>
          <a:prstGeom prst="rect">
            <a:avLst/>
          </a:prstGeom>
        </p:spPr>
      </p:pic>
      <p:pic>
        <p:nvPicPr>
          <p:cNvPr id="13" name="Graphic 12" descr="Recycle with solid fill">
            <a:extLst>
              <a:ext uri="{FF2B5EF4-FFF2-40B4-BE49-F238E27FC236}">
                <a16:creationId xmlns:a16="http://schemas.microsoft.com/office/drawing/2014/main" id="{DEBDEFB1-251F-6FCE-028F-F7AECBA844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66960" y="4064314"/>
            <a:ext cx="914400" cy="914400"/>
          </a:xfrm>
          <a:prstGeom prst="rect">
            <a:avLst/>
          </a:prstGeom>
        </p:spPr>
      </p:pic>
      <p:pic>
        <p:nvPicPr>
          <p:cNvPr id="15" name="Graphic 14" descr="Laptop with solid fill">
            <a:extLst>
              <a:ext uri="{FF2B5EF4-FFF2-40B4-BE49-F238E27FC236}">
                <a16:creationId xmlns:a16="http://schemas.microsoft.com/office/drawing/2014/main" id="{CDAC91AC-629C-021B-3527-5B175E2B0F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17207" y="3876667"/>
            <a:ext cx="1122219" cy="112221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DBF5E20-0298-EED6-E431-7CC0F3BAAA38}"/>
              </a:ext>
            </a:extLst>
          </p:cNvPr>
          <p:cNvSpPr txBox="1">
            <a:spLocks/>
          </p:cNvSpPr>
          <p:nvPr/>
        </p:nvSpPr>
        <p:spPr>
          <a:xfrm>
            <a:off x="-207819" y="2265535"/>
            <a:ext cx="32525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chemeClr val="bg1">
                    <a:lumMod val="75000"/>
                  </a:schemeClr>
                </a:solidFill>
                <a:latin typeface="Calibri"/>
              </a:rPr>
              <a:t>F</a:t>
            </a:r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Calibri"/>
              </a:rPr>
              <a:t>indable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5F48780-C3A6-BE94-562C-C1713C423801}"/>
              </a:ext>
            </a:extLst>
          </p:cNvPr>
          <p:cNvSpPr txBox="1">
            <a:spLocks/>
          </p:cNvSpPr>
          <p:nvPr/>
        </p:nvSpPr>
        <p:spPr>
          <a:xfrm>
            <a:off x="2459605" y="2265535"/>
            <a:ext cx="32525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chemeClr val="bg1">
                    <a:lumMod val="75000"/>
                  </a:schemeClr>
                </a:solidFill>
                <a:latin typeface="Calibri"/>
              </a:rPr>
              <a:t>A</a:t>
            </a:r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Calibri"/>
              </a:rPr>
              <a:t>ccessible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32CE7E1-D4B2-6B38-F278-BBFB2F45AEB0}"/>
              </a:ext>
            </a:extLst>
          </p:cNvPr>
          <p:cNvSpPr txBox="1">
            <a:spLocks/>
          </p:cNvSpPr>
          <p:nvPr/>
        </p:nvSpPr>
        <p:spPr>
          <a:xfrm>
            <a:off x="5127029" y="2265535"/>
            <a:ext cx="39215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70C0"/>
                </a:solidFill>
                <a:latin typeface="Calibri"/>
              </a:rPr>
              <a:t>I</a:t>
            </a:r>
            <a:r>
              <a:rPr lang="en-US" sz="3600" b="1" dirty="0">
                <a:solidFill>
                  <a:srgbClr val="0070C0"/>
                </a:solidFill>
                <a:latin typeface="Calibri"/>
              </a:rPr>
              <a:t>nteroperable</a:t>
            </a:r>
            <a:endParaRPr lang="en-US" sz="36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DB53767-7DD0-4B76-5404-4103FFD27302}"/>
              </a:ext>
            </a:extLst>
          </p:cNvPr>
          <p:cNvSpPr txBox="1">
            <a:spLocks/>
          </p:cNvSpPr>
          <p:nvPr/>
        </p:nvSpPr>
        <p:spPr>
          <a:xfrm>
            <a:off x="8463396" y="2265534"/>
            <a:ext cx="39215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70C0"/>
                </a:solidFill>
                <a:latin typeface="Calibri"/>
              </a:rPr>
              <a:t>R</a:t>
            </a:r>
            <a:r>
              <a:rPr lang="en-US" sz="3600" b="1" dirty="0">
                <a:solidFill>
                  <a:srgbClr val="0070C0"/>
                </a:solidFill>
                <a:latin typeface="Calibri"/>
              </a:rPr>
              <a:t>eusable</a:t>
            </a:r>
            <a:endParaRPr lang="en-US" sz="3600" dirty="0"/>
          </a:p>
        </p:txBody>
      </p:sp>
      <p:pic>
        <p:nvPicPr>
          <p:cNvPr id="3" name="Picture 2" descr="A white sign with black text&#10;&#10;Description automatically generated">
            <a:extLst>
              <a:ext uri="{FF2B5EF4-FFF2-40B4-BE49-F238E27FC236}">
                <a16:creationId xmlns:a16="http://schemas.microsoft.com/office/drawing/2014/main" id="{EEACE223-C240-B80B-86CC-FF8F083739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912" y="5445445"/>
            <a:ext cx="4352153" cy="122404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D9A8CB66-1FD5-C9D8-9EC6-BFEBFD84DD46}"/>
              </a:ext>
            </a:extLst>
          </p:cNvPr>
          <p:cNvSpPr/>
          <p:nvPr/>
        </p:nvSpPr>
        <p:spPr>
          <a:xfrm>
            <a:off x="4767310" y="5814388"/>
            <a:ext cx="1111045" cy="48615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9E747-79ED-0D08-B1E8-65134674CDD0}"/>
              </a:ext>
            </a:extLst>
          </p:cNvPr>
          <p:cNvSpPr txBox="1"/>
          <p:nvPr/>
        </p:nvSpPr>
        <p:spPr>
          <a:xfrm>
            <a:off x="5461230" y="5258724"/>
            <a:ext cx="237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latin typeface="Calibri"/>
              </a:rPr>
              <a:t>Latitude:</a:t>
            </a:r>
            <a:endParaRPr lang="en-US" sz="2800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32949-DACF-3A4A-BD99-EA4005DB4825}"/>
              </a:ext>
            </a:extLst>
          </p:cNvPr>
          <p:cNvSpPr txBox="1"/>
          <p:nvPr/>
        </p:nvSpPr>
        <p:spPr>
          <a:xfrm>
            <a:off x="7087793" y="5258724"/>
            <a:ext cx="237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latin typeface="Calibri"/>
              </a:rPr>
              <a:t>Longitude:</a:t>
            </a:r>
            <a:endParaRPr lang="en-US" sz="2800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4E2EF6-1F6B-86C4-DE38-67F894A45C16}"/>
              </a:ext>
            </a:extLst>
          </p:cNvPr>
          <p:cNvSpPr txBox="1"/>
          <p:nvPr/>
        </p:nvSpPr>
        <p:spPr>
          <a:xfrm>
            <a:off x="8778240" y="5258724"/>
            <a:ext cx="329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latin typeface="Calibri"/>
              </a:rPr>
              <a:t>Uncertainty (m):</a:t>
            </a:r>
            <a:endParaRPr lang="en-US" sz="2800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05453C-0FA4-A31A-F992-63C050374678}"/>
              </a:ext>
            </a:extLst>
          </p:cNvPr>
          <p:cNvSpPr txBox="1"/>
          <p:nvPr/>
        </p:nvSpPr>
        <p:spPr>
          <a:xfrm>
            <a:off x="5382155" y="5809767"/>
            <a:ext cx="237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</a:rPr>
              <a:t>44.23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7CDF45-B1DA-2F50-4351-41B07E2B8BD9}"/>
              </a:ext>
            </a:extLst>
          </p:cNvPr>
          <p:cNvSpPr txBox="1"/>
          <p:nvPr/>
        </p:nvSpPr>
        <p:spPr>
          <a:xfrm>
            <a:off x="7087793" y="5795855"/>
            <a:ext cx="237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</a:rPr>
              <a:t>-116.88</a:t>
            </a:r>
            <a:endParaRPr 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19149E-9EE3-4525-7001-66EAA7E35661}"/>
              </a:ext>
            </a:extLst>
          </p:cNvPr>
          <p:cNvSpPr txBox="1"/>
          <p:nvPr/>
        </p:nvSpPr>
        <p:spPr>
          <a:xfrm>
            <a:off x="9235041" y="5809767"/>
            <a:ext cx="237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1956</a:t>
            </a:r>
          </a:p>
        </p:txBody>
      </p:sp>
    </p:spTree>
    <p:extLst>
      <p:ext uri="{BB962C8B-B14F-4D97-AF65-F5344CB8AC3E}">
        <p14:creationId xmlns:p14="http://schemas.microsoft.com/office/powerpoint/2010/main" val="2379595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4" grpId="0"/>
      <p:bldP spid="20" grpId="0"/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87BE1-14F6-6F0F-4D1F-FFD5AB46A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A9034-6C2F-F345-B1B6-B0AACE60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</a:rPr>
              <a:t>Agenda</a:t>
            </a:r>
            <a:endParaRPr lang="en-US" dirty="0"/>
          </a:p>
        </p:txBody>
      </p:sp>
      <p:pic>
        <p:nvPicPr>
          <p:cNvPr id="7" name="Graphic 6" descr="Earth globe: Americas with solid fill">
            <a:extLst>
              <a:ext uri="{FF2B5EF4-FFF2-40B4-BE49-F238E27FC236}">
                <a16:creationId xmlns:a16="http://schemas.microsoft.com/office/drawing/2014/main" id="{D7B10368-B196-CA86-BFF4-D4CF9B836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1870" y="1896270"/>
            <a:ext cx="914400" cy="914400"/>
          </a:xfrm>
          <a:prstGeom prst="rect">
            <a:avLst/>
          </a:prstGeom>
        </p:spPr>
      </p:pic>
      <p:pic>
        <p:nvPicPr>
          <p:cNvPr id="9" name="Graphic 8" descr="Statistics outline">
            <a:extLst>
              <a:ext uri="{FF2B5EF4-FFF2-40B4-BE49-F238E27FC236}">
                <a16:creationId xmlns:a16="http://schemas.microsoft.com/office/drawing/2014/main" id="{193A642C-F3EA-7770-ECF0-756FB488E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1870" y="3016251"/>
            <a:ext cx="914400" cy="914400"/>
          </a:xfrm>
          <a:prstGeom prst="rect">
            <a:avLst/>
          </a:prstGeom>
        </p:spPr>
      </p:pic>
      <p:pic>
        <p:nvPicPr>
          <p:cNvPr id="11" name="Graphic 10" descr="Treasure Map with solid fill">
            <a:extLst>
              <a:ext uri="{FF2B5EF4-FFF2-40B4-BE49-F238E27FC236}">
                <a16:creationId xmlns:a16="http://schemas.microsoft.com/office/drawing/2014/main" id="{64F82D5D-DFEE-7AF8-A407-E654FAE38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6625" y="5372893"/>
            <a:ext cx="914400" cy="914400"/>
          </a:xfrm>
          <a:prstGeom prst="rect">
            <a:avLst/>
          </a:prstGeom>
        </p:spPr>
      </p:pic>
      <p:pic>
        <p:nvPicPr>
          <p:cNvPr id="13" name="Graphic 12" descr="Marker outline">
            <a:extLst>
              <a:ext uri="{FF2B5EF4-FFF2-40B4-BE49-F238E27FC236}">
                <a16:creationId xmlns:a16="http://schemas.microsoft.com/office/drawing/2014/main" id="{5F6BA130-8F7C-5841-EA50-636DECC20B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2079638" y="2042003"/>
            <a:ext cx="194187" cy="19418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FB35827-0068-462D-FD5F-7DB83FBDC56F}"/>
              </a:ext>
            </a:extLst>
          </p:cNvPr>
          <p:cNvSpPr txBox="1">
            <a:spLocks/>
          </p:cNvSpPr>
          <p:nvPr/>
        </p:nvSpPr>
        <p:spPr>
          <a:xfrm>
            <a:off x="2994038" y="1690688"/>
            <a:ext cx="58254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a georeference?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99DF60D-323B-D636-0554-F038A186904C}"/>
              </a:ext>
            </a:extLst>
          </p:cNvPr>
          <p:cNvSpPr txBox="1">
            <a:spLocks/>
          </p:cNvSpPr>
          <p:nvPr/>
        </p:nvSpPr>
        <p:spPr>
          <a:xfrm>
            <a:off x="2994037" y="2849563"/>
            <a:ext cx="58254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Why georeference?</a:t>
            </a:r>
          </a:p>
        </p:txBody>
      </p:sp>
      <p:sp>
        <p:nvSpPr>
          <p:cNvPr id="16" name="!!Title 1">
            <a:extLst>
              <a:ext uri="{FF2B5EF4-FFF2-40B4-BE49-F238E27FC236}">
                <a16:creationId xmlns:a16="http://schemas.microsoft.com/office/drawing/2014/main" id="{22B4BF94-4F60-58BF-51A4-59C02F2D58D2}"/>
              </a:ext>
            </a:extLst>
          </p:cNvPr>
          <p:cNvSpPr txBox="1">
            <a:spLocks/>
          </p:cNvSpPr>
          <p:nvPr/>
        </p:nvSpPr>
        <p:spPr>
          <a:xfrm>
            <a:off x="2994037" y="5167312"/>
            <a:ext cx="71921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do you georeference?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8AFEEC-E6D3-05F3-5071-027145839847}"/>
              </a:ext>
            </a:extLst>
          </p:cNvPr>
          <p:cNvSpPr txBox="1">
            <a:spLocks/>
          </p:cNvSpPr>
          <p:nvPr/>
        </p:nvSpPr>
        <p:spPr>
          <a:xfrm>
            <a:off x="2994037" y="4008438"/>
            <a:ext cx="71921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Key Concepts</a:t>
            </a:r>
          </a:p>
        </p:txBody>
      </p:sp>
      <p:pic>
        <p:nvPicPr>
          <p:cNvPr id="4" name="Graphic 3" descr="Thought outline">
            <a:extLst>
              <a:ext uri="{FF2B5EF4-FFF2-40B4-BE49-F238E27FC236}">
                <a16:creationId xmlns:a16="http://schemas.microsoft.com/office/drawing/2014/main" id="{A000DA84-BBEA-24F1-6AFE-C143DF101A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71870" y="4214019"/>
            <a:ext cx="914400" cy="914400"/>
          </a:xfrm>
          <a:prstGeom prst="rect">
            <a:avLst/>
          </a:prstGeom>
        </p:spPr>
      </p:pic>
      <p:pic>
        <p:nvPicPr>
          <p:cNvPr id="8" name="Graphic 7" descr="Key with solid fill">
            <a:extLst>
              <a:ext uri="{FF2B5EF4-FFF2-40B4-BE49-F238E27FC236}">
                <a16:creationId xmlns:a16="http://schemas.microsoft.com/office/drawing/2014/main" id="{DDB36EDD-9F7B-44C0-80FC-F6E2018DFD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73825" y="4333909"/>
            <a:ext cx="317863" cy="31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1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568EC-9181-D29E-1C52-3E427E2A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0880-2F53-E2D9-7B13-8F6D95FE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</a:rPr>
              <a:t>What is georeferencing?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3C6F1-3DA6-FF04-1747-52E7B77253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3984415" cy="23798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6ED801-DFEC-5C76-A283-B0832C4D56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851" t="18429" r="27215" b="27517"/>
          <a:stretch>
            <a:fillRect/>
          </a:stretch>
        </p:blipFill>
        <p:spPr>
          <a:xfrm>
            <a:off x="7557111" y="1690688"/>
            <a:ext cx="3363032" cy="23798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9B78AF9-4A6F-1251-B5D4-1748F43C5D4E}"/>
              </a:ext>
            </a:extLst>
          </p:cNvPr>
          <p:cNvSpPr/>
          <p:nvPr/>
        </p:nvSpPr>
        <p:spPr>
          <a:xfrm>
            <a:off x="5849503" y="2638299"/>
            <a:ext cx="680720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4" name="37.93, -122.59">
            <a:extLst>
              <a:ext uri="{FF2B5EF4-FFF2-40B4-BE49-F238E27FC236}">
                <a16:creationId xmlns:a16="http://schemas.microsoft.com/office/drawing/2014/main" id="{AEFBB4F8-578D-C9F4-6B6B-22E21802F087}"/>
              </a:ext>
            </a:extLst>
          </p:cNvPr>
          <p:cNvSpPr txBox="1"/>
          <p:nvPr/>
        </p:nvSpPr>
        <p:spPr>
          <a:xfrm>
            <a:off x="8095663" y="4791249"/>
            <a:ext cx="2611119" cy="527067"/>
          </a:xfrm>
          <a:prstGeom prst="rect">
            <a:avLst/>
          </a:prstGeom>
          <a:noFill/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>
              <a:defRPr sz="4500"/>
            </a:lvl1pPr>
          </a:lstStyle>
          <a:p>
            <a:pPr algn="ctr"/>
            <a:r>
              <a:rPr lang="en-US" sz="2800" dirty="0"/>
              <a:t>44</a:t>
            </a:r>
            <a:r>
              <a:rPr sz="2800" dirty="0"/>
              <a:t>.</a:t>
            </a:r>
            <a:r>
              <a:rPr lang="en-US" sz="2800" dirty="0"/>
              <a:t>23</a:t>
            </a:r>
            <a:r>
              <a:rPr sz="2800" dirty="0"/>
              <a:t>, -</a:t>
            </a:r>
            <a:r>
              <a:rPr lang="en-US" sz="2800" dirty="0"/>
              <a:t>116.88</a:t>
            </a:r>
            <a:endParaRPr sz="2800" dirty="0"/>
          </a:p>
        </p:txBody>
      </p:sp>
      <p:sp>
        <p:nvSpPr>
          <p:cNvPr id="5" name="!!1956 m">
            <a:extLst>
              <a:ext uri="{FF2B5EF4-FFF2-40B4-BE49-F238E27FC236}">
                <a16:creationId xmlns:a16="http://schemas.microsoft.com/office/drawing/2014/main" id="{5C258A30-C91F-95DE-9FD7-5A53905B10DB}"/>
              </a:ext>
            </a:extLst>
          </p:cNvPr>
          <p:cNvSpPr txBox="1"/>
          <p:nvPr/>
        </p:nvSpPr>
        <p:spPr>
          <a:xfrm>
            <a:off x="7719707" y="5544701"/>
            <a:ext cx="3363032" cy="527067"/>
          </a:xfrm>
          <a:prstGeom prst="rect">
            <a:avLst/>
          </a:prstGeom>
          <a:noFill/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>
              <a:defRPr sz="4500"/>
            </a:lvl1pPr>
          </a:lstStyle>
          <a:p>
            <a:pPr algn="ctr"/>
            <a:r>
              <a:rPr lang="en-US" sz="2800" dirty="0"/>
              <a:t>Uncertainty: 1956 m</a:t>
            </a:r>
            <a:endParaRPr sz="2800" dirty="0"/>
          </a:p>
        </p:txBody>
      </p:sp>
      <p:pic>
        <p:nvPicPr>
          <p:cNvPr id="6" name="Picture 5" descr="A white sign with black text&#10;&#10;Description automatically generated">
            <a:extLst>
              <a:ext uri="{FF2B5EF4-FFF2-40B4-BE49-F238E27FC236}">
                <a16:creationId xmlns:a16="http://schemas.microsoft.com/office/drawing/2014/main" id="{A07922D7-E0CB-8D66-5178-68E3B387A5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30" y="4932680"/>
            <a:ext cx="4352153" cy="122404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A1D2647-7A40-9F41-4D12-640524495F10}"/>
              </a:ext>
            </a:extLst>
          </p:cNvPr>
          <p:cNvSpPr/>
          <p:nvPr/>
        </p:nvSpPr>
        <p:spPr>
          <a:xfrm>
            <a:off x="5755640" y="5429675"/>
            <a:ext cx="680720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09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14739-C203-8403-CB37-A640146F6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3D14717C-30F9-AE69-AE40-E3D4D8A1AEE5}"/>
              </a:ext>
            </a:extLst>
          </p:cNvPr>
          <p:cNvSpPr/>
          <p:nvPr/>
        </p:nvSpPr>
        <p:spPr>
          <a:xfrm>
            <a:off x="7741837" y="2706074"/>
            <a:ext cx="2174240" cy="1966124"/>
          </a:xfrm>
          <a:prstGeom prst="flowChartConnector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 numerical description of a…">
            <a:extLst>
              <a:ext uri="{FF2B5EF4-FFF2-40B4-BE49-F238E27FC236}">
                <a16:creationId xmlns:a16="http://schemas.microsoft.com/office/drawing/2014/main" id="{FD8CBA33-17D1-7A85-045F-159747F7B1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7625" tIns="47625" rIns="47625" bIns="47625" anchor="ctr">
            <a:spAutoFit/>
          </a:bodyPr>
          <a:lstStyle/>
          <a:p>
            <a:pPr algn="ctr">
              <a:defRPr sz="45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>
                <a:solidFill>
                  <a:srgbClr val="0070C0"/>
                </a:solidFill>
                <a:latin typeface="Calibri"/>
              </a:rPr>
              <a:t>A numerical description of a </a:t>
            </a:r>
          </a:p>
          <a:p>
            <a:pPr algn="ctr">
              <a:defRPr sz="45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>
                <a:solidFill>
                  <a:srgbClr val="0070C0"/>
                </a:solidFill>
                <a:latin typeface="Calibri"/>
              </a:rPr>
              <a:t>place that can be mapped</a:t>
            </a:r>
            <a:endParaRPr lang="en-US" sz="4219" dirty="0"/>
          </a:p>
        </p:txBody>
      </p:sp>
      <p:pic>
        <p:nvPicPr>
          <p:cNvPr id="7" name="Graphic 6" descr="Marker outline">
            <a:extLst>
              <a:ext uri="{FF2B5EF4-FFF2-40B4-BE49-F238E27FC236}">
                <a16:creationId xmlns:a16="http://schemas.microsoft.com/office/drawing/2014/main" id="{9D0CD323-B093-B05B-E0A2-A4097EB24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8635" y="2900515"/>
            <a:ext cx="1300645" cy="13006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F86EEC-102D-163A-6219-6DF002FC5FBD}"/>
              </a:ext>
            </a:extLst>
          </p:cNvPr>
          <p:cNvSpPr txBox="1"/>
          <p:nvPr/>
        </p:nvSpPr>
        <p:spPr>
          <a:xfrm>
            <a:off x="1509170" y="2012874"/>
            <a:ext cx="3586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Calibri"/>
              </a:rPr>
              <a:t>Coordinates</a:t>
            </a:r>
            <a:endParaRPr lang="en-US" sz="4000" dirty="0"/>
          </a:p>
        </p:txBody>
      </p:sp>
      <p:sp>
        <p:nvSpPr>
          <p:cNvPr id="5" name="!!Uncertainty">
            <a:extLst>
              <a:ext uri="{FF2B5EF4-FFF2-40B4-BE49-F238E27FC236}">
                <a16:creationId xmlns:a16="http://schemas.microsoft.com/office/drawing/2014/main" id="{D07BD385-94D1-CB50-77B5-53C9B3E043E7}"/>
              </a:ext>
            </a:extLst>
          </p:cNvPr>
          <p:cNvSpPr txBox="1"/>
          <p:nvPr/>
        </p:nvSpPr>
        <p:spPr>
          <a:xfrm>
            <a:off x="7399345" y="1998188"/>
            <a:ext cx="2859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Calibri"/>
              </a:rPr>
              <a:t>Uncertainty</a:t>
            </a:r>
            <a:endParaRPr lang="en-US" sz="4000" dirty="0"/>
          </a:p>
        </p:txBody>
      </p:sp>
      <p:pic>
        <p:nvPicPr>
          <p:cNvPr id="14" name="Graphic 13" descr="Marker outline">
            <a:extLst>
              <a:ext uri="{FF2B5EF4-FFF2-40B4-BE49-F238E27FC236}">
                <a16:creationId xmlns:a16="http://schemas.microsoft.com/office/drawing/2014/main" id="{DC2A548C-099C-8E6E-19B7-C9733D4D5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5923" y="2619549"/>
            <a:ext cx="2052649" cy="2052649"/>
          </a:xfrm>
          <a:prstGeom prst="rect">
            <a:avLst/>
          </a:prstGeom>
        </p:spPr>
      </p:pic>
      <p:sp>
        <p:nvSpPr>
          <p:cNvPr id="2" name="37.93, -122.59">
            <a:extLst>
              <a:ext uri="{FF2B5EF4-FFF2-40B4-BE49-F238E27FC236}">
                <a16:creationId xmlns:a16="http://schemas.microsoft.com/office/drawing/2014/main" id="{2E2939C6-6A16-F50C-6A93-B2E86166E2B1}"/>
              </a:ext>
            </a:extLst>
          </p:cNvPr>
          <p:cNvSpPr txBox="1"/>
          <p:nvPr/>
        </p:nvSpPr>
        <p:spPr>
          <a:xfrm>
            <a:off x="1439033" y="5103485"/>
            <a:ext cx="3726425" cy="7454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>
              <a:defRPr sz="4500"/>
            </a:lvl1pPr>
          </a:lstStyle>
          <a:p>
            <a:pPr algn="ctr"/>
            <a:r>
              <a:rPr lang="en-US" sz="4219" dirty="0"/>
              <a:t>44</a:t>
            </a:r>
            <a:r>
              <a:rPr sz="4219" dirty="0"/>
              <a:t>.</a:t>
            </a:r>
            <a:r>
              <a:rPr lang="en-US" sz="4219" dirty="0"/>
              <a:t>23</a:t>
            </a:r>
            <a:r>
              <a:rPr sz="4219" dirty="0"/>
              <a:t>, -</a:t>
            </a:r>
            <a:r>
              <a:rPr lang="en-US" sz="4219" dirty="0"/>
              <a:t>116.88</a:t>
            </a:r>
            <a:endParaRPr sz="4219" dirty="0"/>
          </a:p>
        </p:txBody>
      </p:sp>
      <p:sp>
        <p:nvSpPr>
          <p:cNvPr id="6" name="!!1956 m">
            <a:extLst>
              <a:ext uri="{FF2B5EF4-FFF2-40B4-BE49-F238E27FC236}">
                <a16:creationId xmlns:a16="http://schemas.microsoft.com/office/drawing/2014/main" id="{2ED7A1C5-10F2-F5E8-1CB8-4E2FD6BBCD92}"/>
              </a:ext>
            </a:extLst>
          </p:cNvPr>
          <p:cNvSpPr txBox="1"/>
          <p:nvPr/>
        </p:nvSpPr>
        <p:spPr>
          <a:xfrm>
            <a:off x="6965743" y="5103485"/>
            <a:ext cx="3726425" cy="7454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>
              <a:defRPr sz="4500"/>
            </a:lvl1pPr>
          </a:lstStyle>
          <a:p>
            <a:pPr algn="ctr"/>
            <a:r>
              <a:rPr lang="en-US" sz="4219" dirty="0"/>
              <a:t>1956 m</a:t>
            </a:r>
            <a:endParaRPr sz="4219" dirty="0"/>
          </a:p>
        </p:txBody>
      </p:sp>
    </p:spTree>
    <p:extLst>
      <p:ext uri="{BB962C8B-B14F-4D97-AF65-F5344CB8AC3E}">
        <p14:creationId xmlns:p14="http://schemas.microsoft.com/office/powerpoint/2010/main" val="3418000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D4C2A-AF1A-494F-6FB2-2BB7CF560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EE8EC-1FC9-CE13-2324-D349E0CED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344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Coordinate Formats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4E86C-E726-8CA8-6EB8-824EE1F74189}"/>
              </a:ext>
            </a:extLst>
          </p:cNvPr>
          <p:cNvSpPr txBox="1"/>
          <p:nvPr/>
        </p:nvSpPr>
        <p:spPr>
          <a:xfrm>
            <a:off x="185060" y="4230432"/>
            <a:ext cx="4615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Degrees minutes and seconds</a:t>
            </a:r>
          </a:p>
          <a:p>
            <a:pPr algn="ctr"/>
            <a:r>
              <a:rPr lang="en-US" sz="2400" b="1" dirty="0"/>
              <a:t> (DMS)</a:t>
            </a:r>
          </a:p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806F0-3F24-3885-9B43-D59E489B5DB3}"/>
              </a:ext>
            </a:extLst>
          </p:cNvPr>
          <p:cNvSpPr txBox="1"/>
          <p:nvPr/>
        </p:nvSpPr>
        <p:spPr>
          <a:xfrm>
            <a:off x="3963488" y="4218335"/>
            <a:ext cx="42650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Decimal degrees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 (DD)</a:t>
            </a:r>
          </a:p>
          <a:p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3C427-D54B-89A3-5463-EAB92AB7A743}"/>
              </a:ext>
            </a:extLst>
          </p:cNvPr>
          <p:cNvSpPr txBox="1"/>
          <p:nvPr/>
        </p:nvSpPr>
        <p:spPr>
          <a:xfrm>
            <a:off x="7391402" y="4218336"/>
            <a:ext cx="4615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Degrees and decimal minutes</a:t>
            </a:r>
          </a:p>
          <a:p>
            <a:pPr algn="ctr"/>
            <a:r>
              <a:rPr lang="en-US" sz="2400" b="1" dirty="0"/>
              <a:t> (DDM)</a:t>
            </a:r>
          </a:p>
          <a:p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A0905-13CF-20DC-5B64-2B960E0BC151}"/>
              </a:ext>
            </a:extLst>
          </p:cNvPr>
          <p:cNvSpPr txBox="1"/>
          <p:nvPr/>
        </p:nvSpPr>
        <p:spPr>
          <a:xfrm>
            <a:off x="360320" y="2783453"/>
            <a:ext cx="4265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36º 31' 21.4" N</a:t>
            </a:r>
            <a:endParaRPr lang="en-US" sz="3600" dirty="0"/>
          </a:p>
          <a:p>
            <a:pPr algn="ctr"/>
            <a:r>
              <a:rPr lang="en-US" sz="3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114º 09' 50.6" W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F3DF3B-1B24-D8B2-B55B-903F737A795E}"/>
              </a:ext>
            </a:extLst>
          </p:cNvPr>
          <p:cNvSpPr txBox="1"/>
          <p:nvPr/>
        </p:nvSpPr>
        <p:spPr>
          <a:xfrm>
            <a:off x="3963489" y="2828835"/>
            <a:ext cx="4265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−36.524276,</a:t>
            </a:r>
          </a:p>
          <a:p>
            <a:pPr algn="ctr"/>
            <a:r>
              <a:rPr lang="en-US" sz="3600" dirty="0">
                <a:solidFill>
                  <a:srgbClr val="0070C0"/>
                </a:solidFill>
              </a:rPr>
              <a:t>−114.164055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0710F-372B-1F32-FBAF-DC8262604F81}"/>
              </a:ext>
            </a:extLst>
          </p:cNvPr>
          <p:cNvSpPr txBox="1"/>
          <p:nvPr/>
        </p:nvSpPr>
        <p:spPr>
          <a:xfrm>
            <a:off x="7566658" y="2923420"/>
            <a:ext cx="4265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36º 31.4566’N</a:t>
            </a:r>
          </a:p>
          <a:p>
            <a:pPr algn="ctr"/>
            <a:r>
              <a:rPr lang="en-US" sz="3600" dirty="0"/>
              <a:t> 114º 09.8433’W</a:t>
            </a:r>
          </a:p>
        </p:txBody>
      </p:sp>
    </p:spTree>
    <p:extLst>
      <p:ext uri="{BB962C8B-B14F-4D97-AF65-F5344CB8AC3E}">
        <p14:creationId xmlns:p14="http://schemas.microsoft.com/office/powerpoint/2010/main" val="3447990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B1130-E9BD-8604-A6B2-C36CE15B9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00E7-8519-9A10-B891-F3FD24E82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344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Coordinate Formats</a:t>
            </a:r>
          </a:p>
        </p:txBody>
      </p:sp>
      <p:sp>
        <p:nvSpPr>
          <p:cNvPr id="12" name="!!TextBox 11">
            <a:extLst>
              <a:ext uri="{FF2B5EF4-FFF2-40B4-BE49-F238E27FC236}">
                <a16:creationId xmlns:a16="http://schemas.microsoft.com/office/drawing/2014/main" id="{1917D47F-8E04-6A1F-A46F-1DBB03281904}"/>
              </a:ext>
            </a:extLst>
          </p:cNvPr>
          <p:cNvSpPr txBox="1"/>
          <p:nvPr/>
        </p:nvSpPr>
        <p:spPr>
          <a:xfrm>
            <a:off x="3047998" y="56803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https://applications.pgc.umn.edu/convert/</a:t>
            </a:r>
          </a:p>
        </p:txBody>
      </p:sp>
      <p:pic>
        <p:nvPicPr>
          <p:cNvPr id="7" name="!!Picture 6">
            <a:extLst>
              <a:ext uri="{FF2B5EF4-FFF2-40B4-BE49-F238E27FC236}">
                <a16:creationId xmlns:a16="http://schemas.microsoft.com/office/drawing/2014/main" id="{83A13583-974E-F503-CAF3-EF300AB43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3430"/>
            <a:ext cx="12192000" cy="39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1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C6EA0-D54D-ACF1-5418-83CF8EAB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</a:rPr>
              <a:t>Agenda</a:t>
            </a:r>
            <a:endParaRPr lang="en-US" dirty="0"/>
          </a:p>
        </p:txBody>
      </p:sp>
      <p:pic>
        <p:nvPicPr>
          <p:cNvPr id="7" name="Graphic 6" descr="Earth globe: Americas with solid fill">
            <a:extLst>
              <a:ext uri="{FF2B5EF4-FFF2-40B4-BE49-F238E27FC236}">
                <a16:creationId xmlns:a16="http://schemas.microsoft.com/office/drawing/2014/main" id="{4F869543-9668-BDB9-0175-FB19DB6A3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1870" y="1896270"/>
            <a:ext cx="914400" cy="914400"/>
          </a:xfrm>
          <a:prstGeom prst="rect">
            <a:avLst/>
          </a:prstGeom>
        </p:spPr>
      </p:pic>
      <p:pic>
        <p:nvPicPr>
          <p:cNvPr id="9" name="Graphic 8" descr="Statistics outline">
            <a:extLst>
              <a:ext uri="{FF2B5EF4-FFF2-40B4-BE49-F238E27FC236}">
                <a16:creationId xmlns:a16="http://schemas.microsoft.com/office/drawing/2014/main" id="{1D8F6E5A-3CC4-FAF3-4FDB-15372A550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1870" y="3016251"/>
            <a:ext cx="914400" cy="914400"/>
          </a:xfrm>
          <a:prstGeom prst="rect">
            <a:avLst/>
          </a:prstGeom>
        </p:spPr>
      </p:pic>
      <p:pic>
        <p:nvPicPr>
          <p:cNvPr id="11" name="Graphic 10" descr="Treasure Map with solid fill">
            <a:extLst>
              <a:ext uri="{FF2B5EF4-FFF2-40B4-BE49-F238E27FC236}">
                <a16:creationId xmlns:a16="http://schemas.microsoft.com/office/drawing/2014/main" id="{50B96CFE-96B1-29D4-8BEC-8D667538A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6625" y="5372893"/>
            <a:ext cx="914400" cy="914400"/>
          </a:xfrm>
          <a:prstGeom prst="rect">
            <a:avLst/>
          </a:prstGeom>
        </p:spPr>
      </p:pic>
      <p:pic>
        <p:nvPicPr>
          <p:cNvPr id="13" name="Graphic 12" descr="Marker outline">
            <a:extLst>
              <a:ext uri="{FF2B5EF4-FFF2-40B4-BE49-F238E27FC236}">
                <a16:creationId xmlns:a16="http://schemas.microsoft.com/office/drawing/2014/main" id="{C631BAFC-0100-639B-BC10-F2D66DDF51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2079638" y="2042003"/>
            <a:ext cx="194187" cy="19418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561D9FA-C2BD-086A-D614-04893C17AC54}"/>
              </a:ext>
            </a:extLst>
          </p:cNvPr>
          <p:cNvSpPr txBox="1">
            <a:spLocks/>
          </p:cNvSpPr>
          <p:nvPr/>
        </p:nvSpPr>
        <p:spPr>
          <a:xfrm>
            <a:off x="2994038" y="1690688"/>
            <a:ext cx="58254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a georeference?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A2F1944-AA77-037C-ECC4-F7083C2EA6EA}"/>
              </a:ext>
            </a:extLst>
          </p:cNvPr>
          <p:cNvSpPr txBox="1">
            <a:spLocks/>
          </p:cNvSpPr>
          <p:nvPr/>
        </p:nvSpPr>
        <p:spPr>
          <a:xfrm>
            <a:off x="2994037" y="2849563"/>
            <a:ext cx="58254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georeference?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EBD6A1C-CCD4-A8B2-A70C-D9F4308A5208}"/>
              </a:ext>
            </a:extLst>
          </p:cNvPr>
          <p:cNvSpPr txBox="1">
            <a:spLocks/>
          </p:cNvSpPr>
          <p:nvPr/>
        </p:nvSpPr>
        <p:spPr>
          <a:xfrm>
            <a:off x="2994037" y="5167312"/>
            <a:ext cx="71921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you georeference?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5F36470-9199-7A97-0A84-8F2613CC5305}"/>
              </a:ext>
            </a:extLst>
          </p:cNvPr>
          <p:cNvSpPr txBox="1">
            <a:spLocks/>
          </p:cNvSpPr>
          <p:nvPr/>
        </p:nvSpPr>
        <p:spPr>
          <a:xfrm>
            <a:off x="2994037" y="4008438"/>
            <a:ext cx="71921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Key Concepts</a:t>
            </a:r>
          </a:p>
        </p:txBody>
      </p:sp>
      <p:pic>
        <p:nvPicPr>
          <p:cNvPr id="4" name="Graphic 3" descr="Thought outline">
            <a:extLst>
              <a:ext uri="{FF2B5EF4-FFF2-40B4-BE49-F238E27FC236}">
                <a16:creationId xmlns:a16="http://schemas.microsoft.com/office/drawing/2014/main" id="{6E7A78B2-417A-FD09-E4A2-746BB7DDC4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71870" y="4214019"/>
            <a:ext cx="914400" cy="914400"/>
          </a:xfrm>
          <a:prstGeom prst="rect">
            <a:avLst/>
          </a:prstGeom>
        </p:spPr>
      </p:pic>
      <p:pic>
        <p:nvPicPr>
          <p:cNvPr id="8" name="Graphic 7" descr="Key with solid fill">
            <a:extLst>
              <a:ext uri="{FF2B5EF4-FFF2-40B4-BE49-F238E27FC236}">
                <a16:creationId xmlns:a16="http://schemas.microsoft.com/office/drawing/2014/main" id="{08BAD3E3-E19C-BBB0-3886-A57983FB21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73825" y="4333909"/>
            <a:ext cx="317863" cy="31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7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99935-907F-F446-0815-8C733AEA2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14973-EC55-13AF-7D09-73156646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344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Coordinate Formats</a:t>
            </a:r>
          </a:p>
        </p:txBody>
      </p:sp>
      <p:sp>
        <p:nvSpPr>
          <p:cNvPr id="12" name="!!TextBox 11">
            <a:extLst>
              <a:ext uri="{FF2B5EF4-FFF2-40B4-BE49-F238E27FC236}">
                <a16:creationId xmlns:a16="http://schemas.microsoft.com/office/drawing/2014/main" id="{DE681AC5-AA00-E0D3-AAE8-C091496C003D}"/>
              </a:ext>
            </a:extLst>
          </p:cNvPr>
          <p:cNvSpPr txBox="1"/>
          <p:nvPr/>
        </p:nvSpPr>
        <p:spPr>
          <a:xfrm>
            <a:off x="3851909" y="4767415"/>
            <a:ext cx="4488180" cy="298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https://applications.pgc.umn.edu/convert/</a:t>
            </a:r>
          </a:p>
        </p:txBody>
      </p:sp>
      <p:pic>
        <p:nvPicPr>
          <p:cNvPr id="7" name="!!Picture 6">
            <a:extLst>
              <a:ext uri="{FF2B5EF4-FFF2-40B4-BE49-F238E27FC236}">
                <a16:creationId xmlns:a16="http://schemas.microsoft.com/office/drawing/2014/main" id="{C810D585-3F2B-3BC1-1D50-6F9F22525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820" y="1333143"/>
            <a:ext cx="8976360" cy="32274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6BC3E-08C4-081F-1748-BA4A96657DC8}"/>
              </a:ext>
            </a:extLst>
          </p:cNvPr>
          <p:cNvSpPr txBox="1"/>
          <p:nvPr/>
        </p:nvSpPr>
        <p:spPr>
          <a:xfrm>
            <a:off x="4716779" y="5756550"/>
            <a:ext cx="8191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https://blog.batchgeo.com/convert-latitude-longitude-to-decimals-excel/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36795-1F3B-6BDC-5DAC-5642BEE22B2A}"/>
              </a:ext>
            </a:extLst>
          </p:cNvPr>
          <p:cNvSpPr txBox="1"/>
          <p:nvPr/>
        </p:nvSpPr>
        <p:spPr>
          <a:xfrm>
            <a:off x="-13065" y="5641198"/>
            <a:ext cx="5019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Batch Degree Conversion:</a:t>
            </a:r>
          </a:p>
        </p:txBody>
      </p:sp>
    </p:spTree>
    <p:extLst>
      <p:ext uri="{BB962C8B-B14F-4D97-AF65-F5344CB8AC3E}">
        <p14:creationId xmlns:p14="http://schemas.microsoft.com/office/powerpoint/2010/main" val="3410841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6C1CB-2717-6135-3EA6-C87072B22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BA6CE2E-BD99-1946-6C9F-B6A5CA885974}"/>
              </a:ext>
            </a:extLst>
          </p:cNvPr>
          <p:cNvSpPr/>
          <p:nvPr/>
        </p:nvSpPr>
        <p:spPr>
          <a:xfrm>
            <a:off x="7741837" y="2706074"/>
            <a:ext cx="2174240" cy="1966124"/>
          </a:xfrm>
          <a:prstGeom prst="flowChartConnector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 numerical description of a…">
            <a:extLst>
              <a:ext uri="{FF2B5EF4-FFF2-40B4-BE49-F238E27FC236}">
                <a16:creationId xmlns:a16="http://schemas.microsoft.com/office/drawing/2014/main" id="{E563D024-FE7B-B581-2250-C2506C7FD1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7625" tIns="47625" rIns="47625" bIns="47625" anchor="ctr">
            <a:spAutoFit/>
          </a:bodyPr>
          <a:lstStyle/>
          <a:p>
            <a:pPr algn="ctr">
              <a:defRPr sz="45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>
                <a:solidFill>
                  <a:srgbClr val="0070C0"/>
                </a:solidFill>
                <a:latin typeface="Calibri"/>
              </a:rPr>
              <a:t>A numerical description of a </a:t>
            </a:r>
          </a:p>
          <a:p>
            <a:pPr algn="ctr">
              <a:defRPr sz="45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>
                <a:solidFill>
                  <a:srgbClr val="0070C0"/>
                </a:solidFill>
                <a:latin typeface="Calibri"/>
              </a:rPr>
              <a:t>place that can be mapped</a:t>
            </a:r>
            <a:endParaRPr lang="en-US" sz="4219" dirty="0"/>
          </a:p>
        </p:txBody>
      </p:sp>
      <p:pic>
        <p:nvPicPr>
          <p:cNvPr id="7" name="Graphic 6" descr="Marker outline">
            <a:extLst>
              <a:ext uri="{FF2B5EF4-FFF2-40B4-BE49-F238E27FC236}">
                <a16:creationId xmlns:a16="http://schemas.microsoft.com/office/drawing/2014/main" id="{D7B57B1E-2F66-5D69-624D-43EF12D3B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8635" y="2900515"/>
            <a:ext cx="1300645" cy="13006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DA194E-DD77-A2F0-1AEC-C4362CB48D61}"/>
              </a:ext>
            </a:extLst>
          </p:cNvPr>
          <p:cNvSpPr txBox="1"/>
          <p:nvPr/>
        </p:nvSpPr>
        <p:spPr>
          <a:xfrm>
            <a:off x="1509170" y="2012874"/>
            <a:ext cx="3586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Calibri"/>
              </a:rPr>
              <a:t>Coordinates</a:t>
            </a:r>
            <a:endParaRPr lang="en-US" sz="4000" dirty="0"/>
          </a:p>
        </p:txBody>
      </p:sp>
      <p:sp>
        <p:nvSpPr>
          <p:cNvPr id="5" name="!!Uncertainty">
            <a:extLst>
              <a:ext uri="{FF2B5EF4-FFF2-40B4-BE49-F238E27FC236}">
                <a16:creationId xmlns:a16="http://schemas.microsoft.com/office/drawing/2014/main" id="{1A11C573-8FF7-87F4-471F-1C39F8AAFA35}"/>
              </a:ext>
            </a:extLst>
          </p:cNvPr>
          <p:cNvSpPr txBox="1"/>
          <p:nvPr/>
        </p:nvSpPr>
        <p:spPr>
          <a:xfrm>
            <a:off x="7399345" y="1998188"/>
            <a:ext cx="2859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Calibri"/>
              </a:rPr>
              <a:t>Uncertainty</a:t>
            </a:r>
            <a:endParaRPr lang="en-US" sz="4000" dirty="0"/>
          </a:p>
        </p:txBody>
      </p:sp>
      <p:pic>
        <p:nvPicPr>
          <p:cNvPr id="14" name="Graphic 13" descr="Marker outline">
            <a:extLst>
              <a:ext uri="{FF2B5EF4-FFF2-40B4-BE49-F238E27FC236}">
                <a16:creationId xmlns:a16="http://schemas.microsoft.com/office/drawing/2014/main" id="{397E6D75-9F0A-8435-754E-E0C558259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5923" y="2619549"/>
            <a:ext cx="2052649" cy="2052649"/>
          </a:xfrm>
          <a:prstGeom prst="rect">
            <a:avLst/>
          </a:prstGeom>
        </p:spPr>
      </p:pic>
      <p:sp>
        <p:nvSpPr>
          <p:cNvPr id="2" name="37.93, -122.59">
            <a:extLst>
              <a:ext uri="{FF2B5EF4-FFF2-40B4-BE49-F238E27FC236}">
                <a16:creationId xmlns:a16="http://schemas.microsoft.com/office/drawing/2014/main" id="{C9CC2DEB-49D0-7B3A-2495-B274ECAAE89E}"/>
              </a:ext>
            </a:extLst>
          </p:cNvPr>
          <p:cNvSpPr txBox="1"/>
          <p:nvPr/>
        </p:nvSpPr>
        <p:spPr>
          <a:xfrm>
            <a:off x="1439033" y="5103485"/>
            <a:ext cx="3726425" cy="7454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>
              <a:defRPr sz="4500"/>
            </a:lvl1pPr>
          </a:lstStyle>
          <a:p>
            <a:pPr algn="ctr"/>
            <a:r>
              <a:rPr lang="en-US" sz="4219" dirty="0"/>
              <a:t>44</a:t>
            </a:r>
            <a:r>
              <a:rPr sz="4219" dirty="0"/>
              <a:t>.</a:t>
            </a:r>
            <a:r>
              <a:rPr lang="en-US" sz="4219" dirty="0"/>
              <a:t>23</a:t>
            </a:r>
            <a:r>
              <a:rPr sz="4219" dirty="0"/>
              <a:t>, -</a:t>
            </a:r>
            <a:r>
              <a:rPr lang="en-US" sz="4219" dirty="0"/>
              <a:t>116.88</a:t>
            </a:r>
            <a:endParaRPr sz="4219" dirty="0"/>
          </a:p>
        </p:txBody>
      </p:sp>
      <p:sp>
        <p:nvSpPr>
          <p:cNvPr id="6" name="!!1956 m">
            <a:extLst>
              <a:ext uri="{FF2B5EF4-FFF2-40B4-BE49-F238E27FC236}">
                <a16:creationId xmlns:a16="http://schemas.microsoft.com/office/drawing/2014/main" id="{A9C5A3C4-27FD-8496-AEF4-FCDC9B14F1B1}"/>
              </a:ext>
            </a:extLst>
          </p:cNvPr>
          <p:cNvSpPr txBox="1"/>
          <p:nvPr/>
        </p:nvSpPr>
        <p:spPr>
          <a:xfrm>
            <a:off x="6965743" y="5103485"/>
            <a:ext cx="3726425" cy="7454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>
              <a:defRPr sz="4500"/>
            </a:lvl1pPr>
          </a:lstStyle>
          <a:p>
            <a:pPr algn="ctr"/>
            <a:r>
              <a:rPr lang="en-US" sz="4219" dirty="0"/>
              <a:t>1956 m</a:t>
            </a:r>
            <a:endParaRPr sz="4219" dirty="0"/>
          </a:p>
        </p:txBody>
      </p:sp>
    </p:spTree>
    <p:extLst>
      <p:ext uri="{BB962C8B-B14F-4D97-AF65-F5344CB8AC3E}">
        <p14:creationId xmlns:p14="http://schemas.microsoft.com/office/powerpoint/2010/main" val="2177545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ED4FC-DEDD-03CF-C09A-E03902FB0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Uncertainty">
            <a:extLst>
              <a:ext uri="{FF2B5EF4-FFF2-40B4-BE49-F238E27FC236}">
                <a16:creationId xmlns:a16="http://schemas.microsoft.com/office/drawing/2014/main" id="{105DE396-7BE7-CD38-D872-C9C1C1E3C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</a:rPr>
              <a:t>Uncertainty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E3ED2-ACB1-C528-EEBB-F91FC63DFB25}"/>
              </a:ext>
            </a:extLst>
          </p:cNvPr>
          <p:cNvSpPr txBox="1"/>
          <p:nvPr/>
        </p:nvSpPr>
        <p:spPr>
          <a:xfrm>
            <a:off x="594360" y="1690688"/>
            <a:ext cx="11003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Every location has associated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0B6B0-0E51-DF3E-963A-43DFEBE3A564}"/>
              </a:ext>
            </a:extLst>
          </p:cNvPr>
          <p:cNvSpPr txBox="1"/>
          <p:nvPr/>
        </p:nvSpPr>
        <p:spPr>
          <a:xfrm>
            <a:off x="594360" y="3514708"/>
            <a:ext cx="11003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There are MANY different 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289E3-E2A4-CB01-E87E-E60F5A7E9A07}"/>
              </a:ext>
            </a:extLst>
          </p:cNvPr>
          <p:cNvSpPr txBox="1"/>
          <p:nvPr/>
        </p:nvSpPr>
        <p:spPr>
          <a:xfrm>
            <a:off x="1286644" y="5922157"/>
            <a:ext cx="269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Direction measurement precision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7D97A-8723-751E-B35A-6B3DD8D92CB3}"/>
              </a:ext>
            </a:extLst>
          </p:cNvPr>
          <p:cNvSpPr txBox="1"/>
          <p:nvPr/>
        </p:nvSpPr>
        <p:spPr>
          <a:xfrm>
            <a:off x="5516829" y="5249633"/>
            <a:ext cx="165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Locality extent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C7958-D1D5-A681-716A-0B1B3ED0DED4}"/>
              </a:ext>
            </a:extLst>
          </p:cNvPr>
          <p:cNvSpPr txBox="1"/>
          <p:nvPr/>
        </p:nvSpPr>
        <p:spPr>
          <a:xfrm>
            <a:off x="1286643" y="5208856"/>
            <a:ext cx="269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Distance measurement precision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4C5197-69A6-79A9-A0D3-D1D07DDCF47B}"/>
              </a:ext>
            </a:extLst>
          </p:cNvPr>
          <p:cNvSpPr txBox="1"/>
          <p:nvPr/>
        </p:nvSpPr>
        <p:spPr>
          <a:xfrm>
            <a:off x="5207674" y="5733653"/>
            <a:ext cx="2277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Coordinate Precision</a:t>
            </a:r>
          </a:p>
          <a:p>
            <a:pPr algn="ctr"/>
            <a:r>
              <a:rPr lang="en-US" dirty="0"/>
              <a:t>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637A11-8E58-BE27-273A-7469BC340892}"/>
              </a:ext>
            </a:extLst>
          </p:cNvPr>
          <p:cNvSpPr txBox="1"/>
          <p:nvPr/>
        </p:nvSpPr>
        <p:spPr>
          <a:xfrm>
            <a:off x="8801596" y="5271988"/>
            <a:ext cx="2690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scale and  Coordinate Reference Systems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E1B0E-CD2A-4000-D5E6-346F77AF84F6}"/>
              </a:ext>
            </a:extLst>
          </p:cNvPr>
          <p:cNvSpPr txBox="1"/>
          <p:nvPr/>
        </p:nvSpPr>
        <p:spPr>
          <a:xfrm>
            <a:off x="8694914" y="4702354"/>
            <a:ext cx="279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Mapping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AD00E6-FBFE-3EF0-9179-4117A6FE16A1}"/>
              </a:ext>
            </a:extLst>
          </p:cNvPr>
          <p:cNvSpPr txBox="1"/>
          <p:nvPr/>
        </p:nvSpPr>
        <p:spPr>
          <a:xfrm>
            <a:off x="1200098" y="4702354"/>
            <a:ext cx="279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Locality Description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CF01E-FD76-82BC-38C9-5E19C7D8F268}"/>
              </a:ext>
            </a:extLst>
          </p:cNvPr>
          <p:cNvSpPr txBox="1"/>
          <p:nvPr/>
        </p:nvSpPr>
        <p:spPr>
          <a:xfrm>
            <a:off x="4947506" y="4702354"/>
            <a:ext cx="279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Point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700843-BF82-E464-BFB8-E649A4EDE76B}"/>
              </a:ext>
            </a:extLst>
          </p:cNvPr>
          <p:cNvSpPr txBox="1"/>
          <p:nvPr/>
        </p:nvSpPr>
        <p:spPr>
          <a:xfrm>
            <a:off x="5207673" y="6245322"/>
            <a:ext cx="227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GPS accuracy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68153C-7104-4CA0-FBC2-D91CDD1DF418}"/>
              </a:ext>
            </a:extLst>
          </p:cNvPr>
          <p:cNvSpPr/>
          <p:nvPr/>
        </p:nvSpPr>
        <p:spPr>
          <a:xfrm>
            <a:off x="4417359" y="2717707"/>
            <a:ext cx="3298275" cy="47798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8EDA9F-72EE-3D0F-0ADC-64ECD3A213C8}"/>
              </a:ext>
            </a:extLst>
          </p:cNvPr>
          <p:cNvSpPr txBox="1"/>
          <p:nvPr/>
        </p:nvSpPr>
        <p:spPr>
          <a:xfrm>
            <a:off x="4446862" y="2769951"/>
            <a:ext cx="329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</a:rPr>
              <a:t>coordinateUncertaintyInMeters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390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46831-68F3-CF43-1B61-70BDB51FA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4BD1-B8D3-93D0-07DF-E3711BBCD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344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Uncertainty in Locality Descriptions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CAD45-425A-B7C9-9A00-54B086404150}"/>
              </a:ext>
            </a:extLst>
          </p:cNvPr>
          <p:cNvSpPr txBox="1"/>
          <p:nvPr/>
        </p:nvSpPr>
        <p:spPr>
          <a:xfrm>
            <a:off x="372291" y="3075057"/>
            <a:ext cx="11682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“3 miles north of Palm Springs”</a:t>
            </a:r>
          </a:p>
        </p:txBody>
      </p:sp>
    </p:spTree>
    <p:extLst>
      <p:ext uri="{BB962C8B-B14F-4D97-AF65-F5344CB8AC3E}">
        <p14:creationId xmlns:p14="http://schemas.microsoft.com/office/powerpoint/2010/main" val="2838598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69381-6B46-646A-A6B8-853D4B367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FE867-1A91-10F9-94C7-6B5B04B1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344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Uncertainty in Locality Descriptions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9C524-3954-554F-478C-E6336B25A747}"/>
              </a:ext>
            </a:extLst>
          </p:cNvPr>
          <p:cNvSpPr txBox="1"/>
          <p:nvPr/>
        </p:nvSpPr>
        <p:spPr>
          <a:xfrm>
            <a:off x="254726" y="1693672"/>
            <a:ext cx="11682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“</a:t>
            </a:r>
            <a:r>
              <a:rPr lang="en-US" sz="4000" b="1" dirty="0"/>
              <a:t>3 miles </a:t>
            </a:r>
            <a:r>
              <a:rPr lang="en-US" sz="4000" dirty="0"/>
              <a:t>north of Palm Springs”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F1C2A0-B9CA-7D44-7774-CD059C03725B}"/>
              </a:ext>
            </a:extLst>
          </p:cNvPr>
          <p:cNvSpPr txBox="1"/>
          <p:nvPr/>
        </p:nvSpPr>
        <p:spPr>
          <a:xfrm>
            <a:off x="838198" y="4039083"/>
            <a:ext cx="2761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2.75  miles?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DE6BF7-0CAB-CAEE-2DA7-0F607BA3969C}"/>
              </a:ext>
            </a:extLst>
          </p:cNvPr>
          <p:cNvSpPr txBox="1"/>
          <p:nvPr/>
        </p:nvSpPr>
        <p:spPr>
          <a:xfrm>
            <a:off x="838198" y="4645166"/>
            <a:ext cx="2761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3.03  miles?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E57B3-25AA-CFC5-0639-5E26267387B2}"/>
              </a:ext>
            </a:extLst>
          </p:cNvPr>
          <p:cNvSpPr txBox="1"/>
          <p:nvPr/>
        </p:nvSpPr>
        <p:spPr>
          <a:xfrm>
            <a:off x="838198" y="3494613"/>
            <a:ext cx="2761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3.0 miles?</a:t>
            </a:r>
          </a:p>
        </p:txBody>
      </p:sp>
    </p:spTree>
    <p:extLst>
      <p:ext uri="{BB962C8B-B14F-4D97-AF65-F5344CB8AC3E}">
        <p14:creationId xmlns:p14="http://schemas.microsoft.com/office/powerpoint/2010/main" val="4082725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99BA6-A69A-670C-EE60-35A71315F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8E79-64FC-C367-66DD-0A632268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344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Uncertainty in Locality Descriptions</a:t>
            </a:r>
          </a:p>
        </p:txBody>
      </p:sp>
      <p:pic>
        <p:nvPicPr>
          <p:cNvPr id="3074" name="Picture 2" descr="MaNIS/HerpNet/ORNIS Georeferencing ...">
            <a:extLst>
              <a:ext uri="{FF2B5EF4-FFF2-40B4-BE49-F238E27FC236}">
                <a16:creationId xmlns:a16="http://schemas.microsoft.com/office/drawing/2014/main" id="{DE9FBE9E-82CF-EB6D-4C65-274560108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36831" y="3353240"/>
            <a:ext cx="2696308" cy="263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E7E58-C3EA-958D-81C5-B762BAFCFA5B}"/>
              </a:ext>
            </a:extLst>
          </p:cNvPr>
          <p:cNvSpPr txBox="1"/>
          <p:nvPr/>
        </p:nvSpPr>
        <p:spPr>
          <a:xfrm>
            <a:off x="509452" y="1509005"/>
            <a:ext cx="11682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“3 miles </a:t>
            </a:r>
            <a:r>
              <a:rPr lang="en-US" sz="4000" b="1" dirty="0"/>
              <a:t>north</a:t>
            </a:r>
            <a:r>
              <a:rPr lang="en-US" sz="4000" dirty="0"/>
              <a:t> of Palm Springs”</a:t>
            </a:r>
          </a:p>
        </p:txBody>
      </p:sp>
      <p:pic>
        <p:nvPicPr>
          <p:cNvPr id="3076" name="Picture 4" descr="Understanding Direction Based on the ...">
            <a:extLst>
              <a:ext uri="{FF2B5EF4-FFF2-40B4-BE49-F238E27FC236}">
                <a16:creationId xmlns:a16="http://schemas.microsoft.com/office/drawing/2014/main" id="{838E04DA-DE6F-2866-7A3B-5114C4DD5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044" y="2834568"/>
            <a:ext cx="3645911" cy="286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Up 12">
            <a:extLst>
              <a:ext uri="{FF2B5EF4-FFF2-40B4-BE49-F238E27FC236}">
                <a16:creationId xmlns:a16="http://schemas.microsoft.com/office/drawing/2014/main" id="{A8AC86F7-021F-C2B3-C027-5DBAFC7BEADE}"/>
              </a:ext>
            </a:extLst>
          </p:cNvPr>
          <p:cNvSpPr/>
          <p:nvPr/>
        </p:nvSpPr>
        <p:spPr>
          <a:xfrm>
            <a:off x="6195060" y="3347784"/>
            <a:ext cx="95250" cy="942304"/>
          </a:xfrm>
          <a:prstGeom prst="upArrow">
            <a:avLst>
              <a:gd name="adj1" fmla="val 33999"/>
              <a:gd name="adj2" fmla="val 206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6013EB0C-2476-EB6D-B1B8-1216050E337C}"/>
              </a:ext>
            </a:extLst>
          </p:cNvPr>
          <p:cNvSpPr/>
          <p:nvPr/>
        </p:nvSpPr>
        <p:spPr>
          <a:xfrm rot="18661700">
            <a:off x="5855992" y="3510143"/>
            <a:ext cx="95250" cy="942304"/>
          </a:xfrm>
          <a:prstGeom prst="upArrow">
            <a:avLst>
              <a:gd name="adj1" fmla="val 33999"/>
              <a:gd name="adj2" fmla="val 206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2E83AE9F-215B-395B-BB69-910D88D1426A}"/>
              </a:ext>
            </a:extLst>
          </p:cNvPr>
          <p:cNvSpPr/>
          <p:nvPr/>
        </p:nvSpPr>
        <p:spPr>
          <a:xfrm rot="898854">
            <a:off x="6315232" y="3363690"/>
            <a:ext cx="95250" cy="942304"/>
          </a:xfrm>
          <a:prstGeom prst="upArrow">
            <a:avLst>
              <a:gd name="adj1" fmla="val 33999"/>
              <a:gd name="adj2" fmla="val 206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AAAE2-F800-9CF6-E262-0B21DBB7984E}"/>
              </a:ext>
            </a:extLst>
          </p:cNvPr>
          <p:cNvSpPr txBox="1"/>
          <p:nvPr/>
        </p:nvSpPr>
        <p:spPr>
          <a:xfrm>
            <a:off x="838198" y="4039083"/>
            <a:ext cx="2761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2.75  miles?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1404D-3C5A-0B0C-054B-BFDA4CB76FA2}"/>
              </a:ext>
            </a:extLst>
          </p:cNvPr>
          <p:cNvSpPr txBox="1"/>
          <p:nvPr/>
        </p:nvSpPr>
        <p:spPr>
          <a:xfrm>
            <a:off x="838198" y="4645166"/>
            <a:ext cx="2761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3.03  miles?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468ED1-8C59-6692-A8F1-8115385585A7}"/>
              </a:ext>
            </a:extLst>
          </p:cNvPr>
          <p:cNvSpPr txBox="1"/>
          <p:nvPr/>
        </p:nvSpPr>
        <p:spPr>
          <a:xfrm>
            <a:off x="838198" y="3494613"/>
            <a:ext cx="2761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3.0 miles?</a:t>
            </a:r>
          </a:p>
        </p:txBody>
      </p:sp>
    </p:spTree>
    <p:extLst>
      <p:ext uri="{BB962C8B-B14F-4D97-AF65-F5344CB8AC3E}">
        <p14:creationId xmlns:p14="http://schemas.microsoft.com/office/powerpoint/2010/main" val="417098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C9BBC-07D7-13C9-FA19-A60689888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1666-7758-0A82-CD84-A5BF5FFDA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344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Uncertainty in Locality Descriptions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56C17-D204-B533-64B5-CEE83905831D}"/>
              </a:ext>
            </a:extLst>
          </p:cNvPr>
          <p:cNvSpPr txBox="1"/>
          <p:nvPr/>
        </p:nvSpPr>
        <p:spPr>
          <a:xfrm>
            <a:off x="509452" y="1509005"/>
            <a:ext cx="11682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“3 miles north of </a:t>
            </a:r>
            <a:r>
              <a:rPr lang="en-US" sz="4000" b="1" dirty="0"/>
              <a:t>Palm Springs</a:t>
            </a:r>
            <a:r>
              <a:rPr lang="en-US" sz="4000" dirty="0"/>
              <a:t>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3B74A9-1DAA-E0A3-7EF0-D2F3420DA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473" y="3087912"/>
            <a:ext cx="2815258" cy="2404352"/>
          </a:xfrm>
          <a:prstGeom prst="rect">
            <a:avLst/>
          </a:prstGeom>
        </p:spPr>
      </p:pic>
      <p:pic>
        <p:nvPicPr>
          <p:cNvPr id="14" name="Picture 4" descr="Understanding Direction Based on the ...">
            <a:extLst>
              <a:ext uri="{FF2B5EF4-FFF2-40B4-BE49-F238E27FC236}">
                <a16:creationId xmlns:a16="http://schemas.microsoft.com/office/drawing/2014/main" id="{1A9FD963-831A-4DDB-4042-CDE188162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044" y="2834568"/>
            <a:ext cx="3645911" cy="286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Up 14">
            <a:extLst>
              <a:ext uri="{FF2B5EF4-FFF2-40B4-BE49-F238E27FC236}">
                <a16:creationId xmlns:a16="http://schemas.microsoft.com/office/drawing/2014/main" id="{7819B834-01A4-B557-D273-2A285E30A3D2}"/>
              </a:ext>
            </a:extLst>
          </p:cNvPr>
          <p:cNvSpPr/>
          <p:nvPr/>
        </p:nvSpPr>
        <p:spPr>
          <a:xfrm>
            <a:off x="6195060" y="3347784"/>
            <a:ext cx="95250" cy="942304"/>
          </a:xfrm>
          <a:prstGeom prst="upArrow">
            <a:avLst>
              <a:gd name="adj1" fmla="val 33999"/>
              <a:gd name="adj2" fmla="val 206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4A255576-19B4-29ED-AABE-15A3494CD8FE}"/>
              </a:ext>
            </a:extLst>
          </p:cNvPr>
          <p:cNvSpPr/>
          <p:nvPr/>
        </p:nvSpPr>
        <p:spPr>
          <a:xfrm rot="898854">
            <a:off x="6315232" y="3363690"/>
            <a:ext cx="95250" cy="942304"/>
          </a:xfrm>
          <a:prstGeom prst="upArrow">
            <a:avLst>
              <a:gd name="adj1" fmla="val 33999"/>
              <a:gd name="adj2" fmla="val 206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379057CC-A439-9C54-3F02-E192690A5228}"/>
              </a:ext>
            </a:extLst>
          </p:cNvPr>
          <p:cNvSpPr/>
          <p:nvPr/>
        </p:nvSpPr>
        <p:spPr>
          <a:xfrm rot="18661700">
            <a:off x="5855992" y="3510143"/>
            <a:ext cx="95250" cy="942304"/>
          </a:xfrm>
          <a:prstGeom prst="upArrow">
            <a:avLst>
              <a:gd name="adj1" fmla="val 33999"/>
              <a:gd name="adj2" fmla="val 206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F65008-E789-B549-B470-BE4935449A23}"/>
              </a:ext>
            </a:extLst>
          </p:cNvPr>
          <p:cNvSpPr txBox="1"/>
          <p:nvPr/>
        </p:nvSpPr>
        <p:spPr>
          <a:xfrm>
            <a:off x="838198" y="4039083"/>
            <a:ext cx="2761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2.75  miles?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332A6-36FC-7D07-9062-02AEBD809FBB}"/>
              </a:ext>
            </a:extLst>
          </p:cNvPr>
          <p:cNvSpPr txBox="1"/>
          <p:nvPr/>
        </p:nvSpPr>
        <p:spPr>
          <a:xfrm>
            <a:off x="838198" y="4645166"/>
            <a:ext cx="2761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3.03  miles?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B3FEE-137C-CBFD-DA85-607D782D2CD4}"/>
              </a:ext>
            </a:extLst>
          </p:cNvPr>
          <p:cNvSpPr txBox="1"/>
          <p:nvPr/>
        </p:nvSpPr>
        <p:spPr>
          <a:xfrm>
            <a:off x="838198" y="3494613"/>
            <a:ext cx="2761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3.0 miles?</a:t>
            </a:r>
          </a:p>
        </p:txBody>
      </p:sp>
    </p:spTree>
    <p:extLst>
      <p:ext uri="{BB962C8B-B14F-4D97-AF65-F5344CB8AC3E}">
        <p14:creationId xmlns:p14="http://schemas.microsoft.com/office/powerpoint/2010/main" val="3800757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86AB-8BD9-9EBB-58FE-C6361DE87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63E6-8FB0-D425-5B70-8F1B105A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344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Uncertainty in Locality Descriptions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7D720-B532-F533-D324-7F7208C5887C}"/>
              </a:ext>
            </a:extLst>
          </p:cNvPr>
          <p:cNvSpPr txBox="1"/>
          <p:nvPr/>
        </p:nvSpPr>
        <p:spPr>
          <a:xfrm>
            <a:off x="509452" y="1509005"/>
            <a:ext cx="11682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“3 miles north of Palm Springs”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B56A8-C6F3-5107-C271-4431BAA19BAF}"/>
              </a:ext>
            </a:extLst>
          </p:cNvPr>
          <p:cNvSpPr txBox="1"/>
          <p:nvPr/>
        </p:nvSpPr>
        <p:spPr>
          <a:xfrm>
            <a:off x="340216" y="5966672"/>
            <a:ext cx="3757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Convert the decimal -&gt; fraction,</a:t>
            </a:r>
          </a:p>
          <a:p>
            <a:pPr algn="ctr"/>
            <a:r>
              <a:rPr lang="en-US" sz="2000" i="1" dirty="0"/>
              <a:t>Uncertainty = 1/denominator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B0647C-8BCC-A5EC-2A81-4780A248B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473" y="3087912"/>
            <a:ext cx="2815258" cy="2404352"/>
          </a:xfrm>
          <a:prstGeom prst="rect">
            <a:avLst/>
          </a:prstGeom>
        </p:spPr>
      </p:pic>
      <p:pic>
        <p:nvPicPr>
          <p:cNvPr id="13" name="Picture 4" descr="Understanding Direction Based on the ...">
            <a:extLst>
              <a:ext uri="{FF2B5EF4-FFF2-40B4-BE49-F238E27FC236}">
                <a16:creationId xmlns:a16="http://schemas.microsoft.com/office/drawing/2014/main" id="{91647E72-182A-5618-89E9-BF9261804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044" y="2834568"/>
            <a:ext cx="3645911" cy="286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Up 13">
            <a:extLst>
              <a:ext uri="{FF2B5EF4-FFF2-40B4-BE49-F238E27FC236}">
                <a16:creationId xmlns:a16="http://schemas.microsoft.com/office/drawing/2014/main" id="{C3734275-5FD2-D81F-B509-14723709DF9B}"/>
              </a:ext>
            </a:extLst>
          </p:cNvPr>
          <p:cNvSpPr/>
          <p:nvPr/>
        </p:nvSpPr>
        <p:spPr>
          <a:xfrm>
            <a:off x="6195060" y="3347784"/>
            <a:ext cx="95250" cy="942304"/>
          </a:xfrm>
          <a:prstGeom prst="upArrow">
            <a:avLst>
              <a:gd name="adj1" fmla="val 33999"/>
              <a:gd name="adj2" fmla="val 206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9785BF50-7AB1-19FF-D12D-EC285B1E05AD}"/>
              </a:ext>
            </a:extLst>
          </p:cNvPr>
          <p:cNvSpPr/>
          <p:nvPr/>
        </p:nvSpPr>
        <p:spPr>
          <a:xfrm rot="898854">
            <a:off x="6315232" y="3363690"/>
            <a:ext cx="95250" cy="942304"/>
          </a:xfrm>
          <a:prstGeom prst="upArrow">
            <a:avLst>
              <a:gd name="adj1" fmla="val 33999"/>
              <a:gd name="adj2" fmla="val 206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4EF4C4-56F5-6482-33EA-36954B0FD237}"/>
              </a:ext>
            </a:extLst>
          </p:cNvPr>
          <p:cNvSpPr txBox="1"/>
          <p:nvPr/>
        </p:nvSpPr>
        <p:spPr>
          <a:xfrm>
            <a:off x="4161706" y="5966672"/>
            <a:ext cx="3757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45 degrees either direction from given cardinal direction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395FCAD7-7ACA-9AC7-E343-38465E7C5B6B}"/>
              </a:ext>
            </a:extLst>
          </p:cNvPr>
          <p:cNvSpPr/>
          <p:nvPr/>
        </p:nvSpPr>
        <p:spPr>
          <a:xfrm rot="2548442">
            <a:off x="6500711" y="3480645"/>
            <a:ext cx="95250" cy="942304"/>
          </a:xfrm>
          <a:prstGeom prst="upArrow">
            <a:avLst>
              <a:gd name="adj1" fmla="val 33999"/>
              <a:gd name="adj2" fmla="val 206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48876165-ECAF-8924-2A3F-4DEC8BB6E6DD}"/>
              </a:ext>
            </a:extLst>
          </p:cNvPr>
          <p:cNvSpPr/>
          <p:nvPr/>
        </p:nvSpPr>
        <p:spPr>
          <a:xfrm rot="18735273">
            <a:off x="5814305" y="3480644"/>
            <a:ext cx="95250" cy="942304"/>
          </a:xfrm>
          <a:prstGeom prst="upArrow">
            <a:avLst>
              <a:gd name="adj1" fmla="val 33999"/>
              <a:gd name="adj2" fmla="val 206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F20537-6DE3-5FDE-741E-208846250F1C}"/>
              </a:ext>
            </a:extLst>
          </p:cNvPr>
          <p:cNvSpPr txBox="1"/>
          <p:nvPr/>
        </p:nvSpPr>
        <p:spPr>
          <a:xfrm>
            <a:off x="8273477" y="5966672"/>
            <a:ext cx="3757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Distance from center point to furthest part of polygon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131AC-D75C-5348-EDFD-8731A735FA9A}"/>
              </a:ext>
            </a:extLst>
          </p:cNvPr>
          <p:cNvSpPr txBox="1"/>
          <p:nvPr/>
        </p:nvSpPr>
        <p:spPr>
          <a:xfrm>
            <a:off x="838198" y="4039083"/>
            <a:ext cx="2761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2.75  miles?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49E3B1-E0C4-EDB3-B4DE-794C2C8C427D}"/>
              </a:ext>
            </a:extLst>
          </p:cNvPr>
          <p:cNvSpPr txBox="1"/>
          <p:nvPr/>
        </p:nvSpPr>
        <p:spPr>
          <a:xfrm>
            <a:off x="838198" y="4645166"/>
            <a:ext cx="2761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3.03  miles?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E338B9-D850-B52C-E92F-F57034085C57}"/>
              </a:ext>
            </a:extLst>
          </p:cNvPr>
          <p:cNvSpPr txBox="1"/>
          <p:nvPr/>
        </p:nvSpPr>
        <p:spPr>
          <a:xfrm>
            <a:off x="838198" y="3494613"/>
            <a:ext cx="2761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3.0 miles?</a:t>
            </a:r>
          </a:p>
        </p:txBody>
      </p:sp>
    </p:spTree>
    <p:extLst>
      <p:ext uri="{BB962C8B-B14F-4D97-AF65-F5344CB8AC3E}">
        <p14:creationId xmlns:p14="http://schemas.microsoft.com/office/powerpoint/2010/main" val="2142186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animBg="1"/>
      <p:bldP spid="17" grpId="0"/>
      <p:bldP spid="19" grpId="0" animBg="1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C3EED-3CCE-19F7-7A07-1F5B54646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9D10-4365-C1DC-6853-3E7438F56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344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Uncertainty in Locality Descriptions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2F92F-9CE1-B763-75C5-578084CD8D09}"/>
              </a:ext>
            </a:extLst>
          </p:cNvPr>
          <p:cNvSpPr txBox="1"/>
          <p:nvPr/>
        </p:nvSpPr>
        <p:spPr>
          <a:xfrm>
            <a:off x="521583" y="5650773"/>
            <a:ext cx="11682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hlinkClick r:id="rId3"/>
              </a:rPr>
              <a:t>MaNIS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HerpNet</a:t>
            </a:r>
            <a:r>
              <a:rPr lang="en-US" sz="1600" dirty="0">
                <a:hlinkClick r:id="rId3"/>
              </a:rPr>
              <a:t>/ORNIS Georeferencing Guidelines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D55D7B-8868-91A1-9B27-F74A627A7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473" y="2661192"/>
            <a:ext cx="2815258" cy="24043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394989-8ECE-85FF-6B29-65086E0BF214}"/>
              </a:ext>
            </a:extLst>
          </p:cNvPr>
          <p:cNvSpPr txBox="1"/>
          <p:nvPr/>
        </p:nvSpPr>
        <p:spPr>
          <a:xfrm>
            <a:off x="838198" y="4039083"/>
            <a:ext cx="2761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2.75  miles?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D8DD7A-9D52-08A8-9A8F-B7CA4B296860}"/>
              </a:ext>
            </a:extLst>
          </p:cNvPr>
          <p:cNvSpPr txBox="1"/>
          <p:nvPr/>
        </p:nvSpPr>
        <p:spPr>
          <a:xfrm>
            <a:off x="838198" y="4645166"/>
            <a:ext cx="2761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3.03  miles?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7B0D9-5184-3F06-73A5-83ABE56A240D}"/>
              </a:ext>
            </a:extLst>
          </p:cNvPr>
          <p:cNvSpPr txBox="1"/>
          <p:nvPr/>
        </p:nvSpPr>
        <p:spPr>
          <a:xfrm>
            <a:off x="838198" y="3494613"/>
            <a:ext cx="2761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3.0 miles?</a:t>
            </a:r>
          </a:p>
        </p:txBody>
      </p:sp>
      <p:pic>
        <p:nvPicPr>
          <p:cNvPr id="13" name="Picture 4" descr="Understanding Direction Based on the ...">
            <a:extLst>
              <a:ext uri="{FF2B5EF4-FFF2-40B4-BE49-F238E27FC236}">
                <a16:creationId xmlns:a16="http://schemas.microsoft.com/office/drawing/2014/main" id="{FF2F5F86-2EBB-D675-CC9F-38BA51137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044" y="2834568"/>
            <a:ext cx="3645911" cy="286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Up 17">
            <a:extLst>
              <a:ext uri="{FF2B5EF4-FFF2-40B4-BE49-F238E27FC236}">
                <a16:creationId xmlns:a16="http://schemas.microsoft.com/office/drawing/2014/main" id="{5F6FA020-EB02-67EC-910F-81CE12CACDE6}"/>
              </a:ext>
            </a:extLst>
          </p:cNvPr>
          <p:cNvSpPr/>
          <p:nvPr/>
        </p:nvSpPr>
        <p:spPr>
          <a:xfrm>
            <a:off x="6195060" y="3347784"/>
            <a:ext cx="95250" cy="942304"/>
          </a:xfrm>
          <a:prstGeom prst="upArrow">
            <a:avLst>
              <a:gd name="adj1" fmla="val 33999"/>
              <a:gd name="adj2" fmla="val 206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55D6FBD0-5F8A-19D9-4703-5E5DCDBDBCFE}"/>
              </a:ext>
            </a:extLst>
          </p:cNvPr>
          <p:cNvSpPr/>
          <p:nvPr/>
        </p:nvSpPr>
        <p:spPr>
          <a:xfrm rot="898854">
            <a:off x="6315232" y="3363690"/>
            <a:ext cx="95250" cy="942304"/>
          </a:xfrm>
          <a:prstGeom prst="upArrow">
            <a:avLst>
              <a:gd name="adj1" fmla="val 33999"/>
              <a:gd name="adj2" fmla="val 206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AE0DC725-CE57-429A-68A1-4EEB80BA91B5}"/>
              </a:ext>
            </a:extLst>
          </p:cNvPr>
          <p:cNvSpPr/>
          <p:nvPr/>
        </p:nvSpPr>
        <p:spPr>
          <a:xfrm rot="2548442">
            <a:off x="6500711" y="3480645"/>
            <a:ext cx="95250" cy="942304"/>
          </a:xfrm>
          <a:prstGeom prst="upArrow">
            <a:avLst>
              <a:gd name="adj1" fmla="val 33999"/>
              <a:gd name="adj2" fmla="val 206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B35DB264-D4D1-DF50-2F4E-A5D9A5657676}"/>
              </a:ext>
            </a:extLst>
          </p:cNvPr>
          <p:cNvSpPr/>
          <p:nvPr/>
        </p:nvSpPr>
        <p:spPr>
          <a:xfrm rot="18735273">
            <a:off x="5814305" y="3480644"/>
            <a:ext cx="95250" cy="942304"/>
          </a:xfrm>
          <a:prstGeom prst="upArrow">
            <a:avLst>
              <a:gd name="adj1" fmla="val 33999"/>
              <a:gd name="adj2" fmla="val 206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0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F697A-8E36-E5A7-6659-AF3B416BA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Uncertainty">
            <a:extLst>
              <a:ext uri="{FF2B5EF4-FFF2-40B4-BE49-F238E27FC236}">
                <a16:creationId xmlns:a16="http://schemas.microsoft.com/office/drawing/2014/main" id="{CDADE4AA-891C-9F81-6025-51A2E0C69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</a:rPr>
              <a:t>Uncertainty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B0F87-D520-CDC0-0730-D75467D455F3}"/>
              </a:ext>
            </a:extLst>
          </p:cNvPr>
          <p:cNvSpPr txBox="1"/>
          <p:nvPr/>
        </p:nvSpPr>
        <p:spPr>
          <a:xfrm>
            <a:off x="1321798" y="3614304"/>
            <a:ext cx="269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Direction measurement precision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C4787D-279B-0747-B59B-E9C637032C19}"/>
              </a:ext>
            </a:extLst>
          </p:cNvPr>
          <p:cNvSpPr txBox="1"/>
          <p:nvPr/>
        </p:nvSpPr>
        <p:spPr>
          <a:xfrm>
            <a:off x="5154931" y="2916698"/>
            <a:ext cx="165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Locality extent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85A33-47B4-EB23-2D2B-C2E53913C19C}"/>
              </a:ext>
            </a:extLst>
          </p:cNvPr>
          <p:cNvSpPr txBox="1"/>
          <p:nvPr/>
        </p:nvSpPr>
        <p:spPr>
          <a:xfrm>
            <a:off x="1321797" y="2901003"/>
            <a:ext cx="269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Distance measurement precision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C4CA82-6405-4703-FE6E-EDE9EED3DA00}"/>
              </a:ext>
            </a:extLst>
          </p:cNvPr>
          <p:cNvSpPr txBox="1"/>
          <p:nvPr/>
        </p:nvSpPr>
        <p:spPr>
          <a:xfrm>
            <a:off x="4845776" y="3400718"/>
            <a:ext cx="2277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Coordinate Precision</a:t>
            </a:r>
          </a:p>
          <a:p>
            <a:pPr algn="ctr"/>
            <a:r>
              <a:rPr lang="en-US" dirty="0"/>
              <a:t>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0BFE79-7688-7DF5-7566-11A94A608281}"/>
              </a:ext>
            </a:extLst>
          </p:cNvPr>
          <p:cNvSpPr txBox="1"/>
          <p:nvPr/>
        </p:nvSpPr>
        <p:spPr>
          <a:xfrm>
            <a:off x="7935964" y="2939053"/>
            <a:ext cx="2690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Map scale and  Coordinate Reference Systems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BE2B58-306D-D084-2956-D4DD2398D934}"/>
              </a:ext>
            </a:extLst>
          </p:cNvPr>
          <p:cNvSpPr txBox="1"/>
          <p:nvPr/>
        </p:nvSpPr>
        <p:spPr>
          <a:xfrm>
            <a:off x="7935964" y="2369419"/>
            <a:ext cx="279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Mapping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7430C-E8FF-9EA4-903A-811A31A5138E}"/>
              </a:ext>
            </a:extLst>
          </p:cNvPr>
          <p:cNvSpPr txBox="1"/>
          <p:nvPr/>
        </p:nvSpPr>
        <p:spPr>
          <a:xfrm>
            <a:off x="1235252" y="2394501"/>
            <a:ext cx="279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Locality Description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240D5-B69C-7CD0-1DC9-9E6777A3AC03}"/>
              </a:ext>
            </a:extLst>
          </p:cNvPr>
          <p:cNvSpPr txBox="1"/>
          <p:nvPr/>
        </p:nvSpPr>
        <p:spPr>
          <a:xfrm>
            <a:off x="4585608" y="2369419"/>
            <a:ext cx="279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Point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0331A-1846-D097-3EE6-EB2ACD15CA9E}"/>
              </a:ext>
            </a:extLst>
          </p:cNvPr>
          <p:cNvSpPr txBox="1"/>
          <p:nvPr/>
        </p:nvSpPr>
        <p:spPr>
          <a:xfrm>
            <a:off x="4845775" y="3912387"/>
            <a:ext cx="227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GPS accuracy</a:t>
            </a:r>
          </a:p>
        </p:txBody>
      </p:sp>
    </p:spTree>
    <p:extLst>
      <p:ext uri="{BB962C8B-B14F-4D97-AF65-F5344CB8AC3E}">
        <p14:creationId xmlns:p14="http://schemas.microsoft.com/office/powerpoint/2010/main" val="225343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BE83-BDEC-4321-59BD-EFB14D5A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</a:rPr>
              <a:t>What is georeferencing?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6440A-26DB-4DE7-A855-0EBBC81B7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538" y="1608215"/>
            <a:ext cx="3356924" cy="503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1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B3E12A1-E7AA-D274-2A13-22758EFEA896}"/>
              </a:ext>
            </a:extLst>
          </p:cNvPr>
          <p:cNvSpPr/>
          <p:nvPr/>
        </p:nvSpPr>
        <p:spPr>
          <a:xfrm>
            <a:off x="-106680" y="-155534"/>
            <a:ext cx="12679680" cy="71690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ot_2025_GoogleMaps)_PS">
            <a:hlinkClick r:id="" action="ppaction://media"/>
            <a:extLst>
              <a:ext uri="{FF2B5EF4-FFF2-40B4-BE49-F238E27FC236}">
                <a16:creationId xmlns:a16="http://schemas.microsoft.com/office/drawing/2014/main" id="{94A0FC6B-3EAD-DC52-D046-F9AF4E6A9B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3782"/>
          <a:stretch>
            <a:fillRect/>
          </a:stretch>
        </p:blipFill>
        <p:spPr>
          <a:xfrm>
            <a:off x="1264920" y="-155534"/>
            <a:ext cx="9692640" cy="716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9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48755-05C3-DA86-90E5-56546547B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1FA9E-6C8F-F0CE-FB8C-0CAFF994F0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220" b="1863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30F66-D826-B0B0-9D80-72556D019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206B79-77B7-1C66-651D-963FF00C8E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80" b="2280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7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CAD2D-0DE4-DE68-E1A0-BE52B1DB2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4FA96-6B5B-A517-1163-4150F202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26" b="1673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D178908D-80D2-8817-91DE-D2508F39B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8280" y="2514600"/>
            <a:ext cx="914400" cy="914400"/>
          </a:xfrm>
          <a:prstGeom prst="rect">
            <a:avLst/>
          </a:prstGeom>
        </p:spPr>
      </p:pic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BE96F4A3-64D3-B7B4-55DC-E5B9965D348E}"/>
              </a:ext>
            </a:extLst>
          </p:cNvPr>
          <p:cNvSpPr/>
          <p:nvPr/>
        </p:nvSpPr>
        <p:spPr>
          <a:xfrm>
            <a:off x="5667375" y="2769870"/>
            <a:ext cx="152400" cy="158115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46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360D0-49BF-4740-CDCE-0EB7B7B14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2F4970-84E1-B1ED-C7F1-12AADD9A2D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7" b="1238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DAD0FBC-C27F-5DE1-29B6-A98C5D4F13A4}"/>
              </a:ext>
            </a:extLst>
          </p:cNvPr>
          <p:cNvSpPr/>
          <p:nvPr/>
        </p:nvSpPr>
        <p:spPr>
          <a:xfrm>
            <a:off x="6082725" y="2796540"/>
            <a:ext cx="188595" cy="95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44B79718-D508-B162-CA41-17389E94C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8213" y="2428899"/>
            <a:ext cx="437620" cy="4376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D9AB05C-2776-8F08-BD7F-5F49FD1E7817}"/>
              </a:ext>
            </a:extLst>
          </p:cNvPr>
          <p:cNvSpPr/>
          <p:nvPr/>
        </p:nvSpPr>
        <p:spPr>
          <a:xfrm>
            <a:off x="3884962" y="6380224"/>
            <a:ext cx="114300" cy="952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Cactus with solid fill">
            <a:extLst>
              <a:ext uri="{FF2B5EF4-FFF2-40B4-BE49-F238E27FC236}">
                <a16:creationId xmlns:a16="http://schemas.microsoft.com/office/drawing/2014/main" id="{CC57DC70-9D05-F0F1-8039-F6B0CFE19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00812" y="5984112"/>
            <a:ext cx="48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4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45C25-5921-B8B6-01BA-190041505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933D00-B5ED-0171-B59F-B914532B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Locality Extent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BF45A-C540-AE89-3D2A-7046D4468AC7}"/>
              </a:ext>
            </a:extLst>
          </p:cNvPr>
          <p:cNvSpPr txBox="1"/>
          <p:nvPr/>
        </p:nvSpPr>
        <p:spPr>
          <a:xfrm>
            <a:off x="1045029" y="2544447"/>
            <a:ext cx="9814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The spatial extent of a place</a:t>
            </a:r>
          </a:p>
        </p:txBody>
      </p:sp>
      <p:pic>
        <p:nvPicPr>
          <p:cNvPr id="8" name="Graphic 7" descr="Plant outline">
            <a:extLst>
              <a:ext uri="{FF2B5EF4-FFF2-40B4-BE49-F238E27FC236}">
                <a16:creationId xmlns:a16="http://schemas.microsoft.com/office/drawing/2014/main" id="{3597FD45-BBDA-1C43-CF10-CB38629B1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0972" y="4313553"/>
            <a:ext cx="1545772" cy="15457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938F56-5889-FFAC-A17F-C1BD66CF8CA7}"/>
              </a:ext>
            </a:extLst>
          </p:cNvPr>
          <p:cNvCxnSpPr>
            <a:cxnSpLocks/>
          </p:cNvCxnSpPr>
          <p:nvPr/>
        </p:nvCxnSpPr>
        <p:spPr>
          <a:xfrm>
            <a:off x="5108448" y="5749216"/>
            <a:ext cx="14447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D82D02-B183-E2F0-C162-53619983E952}"/>
              </a:ext>
            </a:extLst>
          </p:cNvPr>
          <p:cNvCxnSpPr>
            <a:cxnSpLocks/>
          </p:cNvCxnSpPr>
          <p:nvPr/>
        </p:nvCxnSpPr>
        <p:spPr>
          <a:xfrm>
            <a:off x="5440680" y="5749216"/>
            <a:ext cx="85344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759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EE61-6256-D2F9-D9EC-AA7543806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83BC59-5E03-4CA1-400C-D601901460BA}"/>
              </a:ext>
            </a:extLst>
          </p:cNvPr>
          <p:cNvSpPr txBox="1"/>
          <p:nvPr/>
        </p:nvSpPr>
        <p:spPr>
          <a:xfrm>
            <a:off x="3154747" y="6202327"/>
            <a:ext cx="5882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https://blis.com/precision-matters-critical-importance-decimal-places-five-lowest-go/</a:t>
            </a:r>
            <a:r>
              <a:rPr lang="en-US" sz="11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92013-96CD-8C84-3D34-D27E71C6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344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Coordinate Precision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C370C-E4B1-4B6D-1DF9-3261BBAE9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166" y="1226036"/>
            <a:ext cx="6957663" cy="4976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238F887-3074-A5A4-88C8-0CB63246E272}"/>
              </a:ext>
            </a:extLst>
          </p:cNvPr>
          <p:cNvSpPr/>
          <p:nvPr/>
        </p:nvSpPr>
        <p:spPr>
          <a:xfrm>
            <a:off x="6096000" y="1689904"/>
            <a:ext cx="1531716" cy="6597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534849-71AD-C08D-E6C2-E9A1FBD965F3}"/>
              </a:ext>
            </a:extLst>
          </p:cNvPr>
          <p:cNvSpPr/>
          <p:nvPr/>
        </p:nvSpPr>
        <p:spPr>
          <a:xfrm>
            <a:off x="6096000" y="4879392"/>
            <a:ext cx="1531716" cy="6597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77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60CFC-178B-FBAF-54F2-FA392DFEB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4B8B30-C403-558A-77C7-9C4028A2A594}"/>
              </a:ext>
            </a:extLst>
          </p:cNvPr>
          <p:cNvSpPr txBox="1"/>
          <p:nvPr/>
        </p:nvSpPr>
        <p:spPr>
          <a:xfrm>
            <a:off x="839810" y="6248626"/>
            <a:ext cx="5882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hlinkClick r:id="rId3"/>
              </a:rPr>
              <a:t>https://blis.com/precision-matters-critical-importance-decimal-places-five-lowest-go/</a:t>
            </a:r>
            <a:r>
              <a:rPr lang="en-US" sz="11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E8F06-187F-A806-0905-A0C77013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344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Coordinate Precision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2ADCC-A5E9-75FB-CABB-E31E0FF66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29" y="1272335"/>
            <a:ext cx="6957663" cy="4976291"/>
          </a:xfrm>
          <a:prstGeom prst="rect">
            <a:avLst/>
          </a:prstGeom>
        </p:spPr>
      </p:pic>
      <p:sp>
        <p:nvSpPr>
          <p:cNvPr id="3" name="GPS uncertainty">
            <a:extLst>
              <a:ext uri="{FF2B5EF4-FFF2-40B4-BE49-F238E27FC236}">
                <a16:creationId xmlns:a16="http://schemas.microsoft.com/office/drawing/2014/main" id="{2565B390-85D6-26A7-35FF-B8E86307F52D}"/>
              </a:ext>
            </a:extLst>
          </p:cNvPr>
          <p:cNvSpPr txBox="1">
            <a:spLocks/>
          </p:cNvSpPr>
          <p:nvPr/>
        </p:nvSpPr>
        <p:spPr>
          <a:xfrm>
            <a:off x="8509330" y="3949621"/>
            <a:ext cx="7850070" cy="367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GPS accuracy</a:t>
            </a:r>
          </a:p>
        </p:txBody>
      </p:sp>
      <p:pic>
        <p:nvPicPr>
          <p:cNvPr id="5" name="Picture 2" descr="iPhone 14 Pro and 14 Pro Max - Technical Specifications - Apple">
            <a:extLst>
              <a:ext uri="{FF2B5EF4-FFF2-40B4-BE49-F238E27FC236}">
                <a16:creationId xmlns:a16="http://schemas.microsoft.com/office/drawing/2014/main" id="{34F92D4B-0172-060E-AA38-471FC896D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0598" y="4661567"/>
            <a:ext cx="1658142" cy="151269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Garmin Etrex">
            <a:extLst>
              <a:ext uri="{FF2B5EF4-FFF2-40B4-BE49-F238E27FC236}">
                <a16:creationId xmlns:a16="http://schemas.microsoft.com/office/drawing/2014/main" id="{BBFDED2F-5C14-D605-B1DF-7372EBF33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6850" y="4661567"/>
            <a:ext cx="1512691" cy="151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ell Tower Triangulation - Windows® Phone 8 Unleashed [Book]">
            <a:extLst>
              <a:ext uri="{FF2B5EF4-FFF2-40B4-BE49-F238E27FC236}">
                <a16:creationId xmlns:a16="http://schemas.microsoft.com/office/drawing/2014/main" id="{9C69E241-AF16-6995-DB92-5E88998E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73196" y="1509005"/>
            <a:ext cx="2278004" cy="209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090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B4B8C-C783-C306-F236-8343B1EA7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Uncertainty">
            <a:extLst>
              <a:ext uri="{FF2B5EF4-FFF2-40B4-BE49-F238E27FC236}">
                <a16:creationId xmlns:a16="http://schemas.microsoft.com/office/drawing/2014/main" id="{C32B05AC-B7A3-BBAD-D319-9C8955699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</a:rPr>
              <a:t>Uncertainty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AD757F-510B-A1F9-0432-C846C47CECF2}"/>
              </a:ext>
            </a:extLst>
          </p:cNvPr>
          <p:cNvSpPr txBox="1"/>
          <p:nvPr/>
        </p:nvSpPr>
        <p:spPr>
          <a:xfrm>
            <a:off x="1321798" y="3614304"/>
            <a:ext cx="269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Direction measurement precision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5E0784-F05A-8B04-F9C8-78988703DB6C}"/>
              </a:ext>
            </a:extLst>
          </p:cNvPr>
          <p:cNvSpPr txBox="1"/>
          <p:nvPr/>
        </p:nvSpPr>
        <p:spPr>
          <a:xfrm>
            <a:off x="5154931" y="2916698"/>
            <a:ext cx="165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Locality extent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4F150-D7CF-187B-6A26-EFA3C929B786}"/>
              </a:ext>
            </a:extLst>
          </p:cNvPr>
          <p:cNvSpPr txBox="1"/>
          <p:nvPr/>
        </p:nvSpPr>
        <p:spPr>
          <a:xfrm>
            <a:off x="1321797" y="2901003"/>
            <a:ext cx="269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Distance measurement precision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29EAED-CC2E-0072-33A7-BBF892839BAD}"/>
              </a:ext>
            </a:extLst>
          </p:cNvPr>
          <p:cNvSpPr txBox="1"/>
          <p:nvPr/>
        </p:nvSpPr>
        <p:spPr>
          <a:xfrm>
            <a:off x="4845776" y="3400718"/>
            <a:ext cx="2277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Coordinate Precision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1BAE1A-1CE5-1DB3-3ECB-8EAF2E8C7AC8}"/>
              </a:ext>
            </a:extLst>
          </p:cNvPr>
          <p:cNvSpPr txBox="1"/>
          <p:nvPr/>
        </p:nvSpPr>
        <p:spPr>
          <a:xfrm>
            <a:off x="7935964" y="2939053"/>
            <a:ext cx="2690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scale and  Coordinate Reference Systems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B13439-39F1-508F-A241-CA55A135645D}"/>
              </a:ext>
            </a:extLst>
          </p:cNvPr>
          <p:cNvSpPr txBox="1"/>
          <p:nvPr/>
        </p:nvSpPr>
        <p:spPr>
          <a:xfrm>
            <a:off x="7935964" y="2369419"/>
            <a:ext cx="279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Map Comparisons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83234-7769-F8F3-F02B-F550A959E9ED}"/>
              </a:ext>
            </a:extLst>
          </p:cNvPr>
          <p:cNvSpPr txBox="1"/>
          <p:nvPr/>
        </p:nvSpPr>
        <p:spPr>
          <a:xfrm>
            <a:off x="1235252" y="2394501"/>
            <a:ext cx="279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Locality Description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C20DB-A04C-38E0-C9F1-3AF088F3C5A0}"/>
              </a:ext>
            </a:extLst>
          </p:cNvPr>
          <p:cNvSpPr txBox="1"/>
          <p:nvPr/>
        </p:nvSpPr>
        <p:spPr>
          <a:xfrm>
            <a:off x="4585608" y="2369419"/>
            <a:ext cx="279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Point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24755-F709-CE0F-6CA7-095E7A5EEFAB}"/>
              </a:ext>
            </a:extLst>
          </p:cNvPr>
          <p:cNvSpPr txBox="1"/>
          <p:nvPr/>
        </p:nvSpPr>
        <p:spPr>
          <a:xfrm>
            <a:off x="4845775" y="3912387"/>
            <a:ext cx="227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GPS accuracy</a:t>
            </a:r>
          </a:p>
        </p:txBody>
      </p:sp>
    </p:spTree>
    <p:extLst>
      <p:ext uri="{BB962C8B-B14F-4D97-AF65-F5344CB8AC3E}">
        <p14:creationId xmlns:p14="http://schemas.microsoft.com/office/powerpoint/2010/main" val="195543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4" title="Why all world maps are wrong">
            <a:hlinkClick r:id="" action="ppaction://media"/>
            <a:extLst>
              <a:ext uri="{FF2B5EF4-FFF2-40B4-BE49-F238E27FC236}">
                <a16:creationId xmlns:a16="http://schemas.microsoft.com/office/drawing/2014/main" id="{5FCDF2CC-65B2-D16F-4446-3E8324836AE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28426"/>
            <a:ext cx="12197901" cy="688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68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A4AA0-BAC2-4588-E3B4-6E781D1FA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C82E-998A-84DE-BD7F-F0C7E4AF4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</a:rPr>
              <a:t>What is georeferencing?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08C5E-8B1E-DE38-A795-3AA81764D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954" y="1690688"/>
            <a:ext cx="3356924" cy="5035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C8117C-E720-9806-39F8-15FFE99EA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4094" y="1783032"/>
            <a:ext cx="7007021" cy="418522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F6242D-0CAA-A741-27F9-325482FDE8DD}"/>
              </a:ext>
            </a:extLst>
          </p:cNvPr>
          <p:cNvCxnSpPr>
            <a:cxnSpLocks/>
          </p:cNvCxnSpPr>
          <p:nvPr/>
        </p:nvCxnSpPr>
        <p:spPr>
          <a:xfrm flipV="1">
            <a:off x="4301844" y="1783032"/>
            <a:ext cx="496216" cy="41852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F5F058-89F9-2182-A8DF-E964D6A37FE7}"/>
              </a:ext>
            </a:extLst>
          </p:cNvPr>
          <p:cNvCxnSpPr>
            <a:cxnSpLocks/>
          </p:cNvCxnSpPr>
          <p:nvPr/>
        </p:nvCxnSpPr>
        <p:spPr>
          <a:xfrm flipV="1">
            <a:off x="4301844" y="5968260"/>
            <a:ext cx="522250" cy="7578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55B2E45-110A-75C6-1414-C5500415D812}"/>
              </a:ext>
            </a:extLst>
          </p:cNvPr>
          <p:cNvSpPr/>
          <p:nvPr/>
        </p:nvSpPr>
        <p:spPr>
          <a:xfrm>
            <a:off x="3038168" y="5968260"/>
            <a:ext cx="1263676" cy="7578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38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3EDC3-82CB-2F83-9704-A44DE1174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9FA150-A920-B1B5-85F0-265DB69A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Geodetic Datums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9E9A8-ACA3-77FB-FC7A-B3A3F28765C0}"/>
              </a:ext>
            </a:extLst>
          </p:cNvPr>
          <p:cNvSpPr txBox="1"/>
          <p:nvPr/>
        </p:nvSpPr>
        <p:spPr>
          <a:xfrm>
            <a:off x="1073330" y="4702666"/>
            <a:ext cx="2939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WGS84</a:t>
            </a:r>
          </a:p>
        </p:txBody>
      </p:sp>
      <p:pic>
        <p:nvPicPr>
          <p:cNvPr id="1026" name="Picture 2" descr="Oblate Spheroid">
            <a:extLst>
              <a:ext uri="{FF2B5EF4-FFF2-40B4-BE49-F238E27FC236}">
                <a16:creationId xmlns:a16="http://schemas.microsoft.com/office/drawing/2014/main" id="{6564F0F6-77A7-0637-88C7-E7D0A5A5D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21" y="2622242"/>
            <a:ext cx="2380157" cy="205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B3F7BC-B63B-AD63-7C79-4FB8A46D90CB}"/>
              </a:ext>
            </a:extLst>
          </p:cNvPr>
          <p:cNvSpPr txBox="1"/>
          <p:nvPr/>
        </p:nvSpPr>
        <p:spPr>
          <a:xfrm>
            <a:off x="4012474" y="4802166"/>
            <a:ext cx="7341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Default for Google Maps – very common today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D6FB24-6B6E-2D2D-BC8E-3E57DADD7A2D}"/>
              </a:ext>
            </a:extLst>
          </p:cNvPr>
          <p:cNvSpPr txBox="1"/>
          <p:nvPr/>
        </p:nvSpPr>
        <p:spPr>
          <a:xfrm>
            <a:off x="509452" y="1447448"/>
            <a:ext cx="116825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 of the Earth describing the size, shape, origin, and orientation of a coordinate system for mapping Earth’s surface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BAC18-DCB0-1962-2E17-95D7D2E8006C}"/>
              </a:ext>
            </a:extLst>
          </p:cNvPr>
          <p:cNvSpPr txBox="1"/>
          <p:nvPr/>
        </p:nvSpPr>
        <p:spPr>
          <a:xfrm>
            <a:off x="3777344" y="5752573"/>
            <a:ext cx="293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NAD27, NAD83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52ABB9-0FBF-88A4-3EAE-73E79368C5B0}"/>
              </a:ext>
            </a:extLst>
          </p:cNvPr>
          <p:cNvSpPr txBox="1"/>
          <p:nvPr/>
        </p:nvSpPr>
        <p:spPr>
          <a:xfrm>
            <a:off x="1073329" y="5660240"/>
            <a:ext cx="2939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Others:</a:t>
            </a:r>
          </a:p>
        </p:txBody>
      </p:sp>
    </p:spTree>
    <p:extLst>
      <p:ext uri="{BB962C8B-B14F-4D97-AF65-F5344CB8AC3E}">
        <p14:creationId xmlns:p14="http://schemas.microsoft.com/office/powerpoint/2010/main" val="3881282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5CC92-C32B-604E-F49D-4EB6C22ED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08992C-88E1-0A7A-EB41-08257A7C3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Geodetic Datums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A4B67B-AB37-E940-79A7-8F53EA7D9B2B}"/>
              </a:ext>
            </a:extLst>
          </p:cNvPr>
          <p:cNvSpPr txBox="1"/>
          <p:nvPr/>
        </p:nvSpPr>
        <p:spPr>
          <a:xfrm>
            <a:off x="570410" y="3286699"/>
            <a:ext cx="2939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WGS84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82BC6-4517-C076-18AA-0A7940583954}"/>
              </a:ext>
            </a:extLst>
          </p:cNvPr>
          <p:cNvSpPr txBox="1"/>
          <p:nvPr/>
        </p:nvSpPr>
        <p:spPr>
          <a:xfrm>
            <a:off x="9002487" y="3471365"/>
            <a:ext cx="293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NAD27, NAD83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8B746-CE21-DA84-9A3F-C94AB1F8F3DE}"/>
              </a:ext>
            </a:extLst>
          </p:cNvPr>
          <p:cNvSpPr txBox="1"/>
          <p:nvPr/>
        </p:nvSpPr>
        <p:spPr>
          <a:xfrm>
            <a:off x="8414657" y="2905780"/>
            <a:ext cx="2939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Others: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473D98-0078-4F58-4D22-E14EFF388540}"/>
              </a:ext>
            </a:extLst>
          </p:cNvPr>
          <p:cNvSpPr txBox="1"/>
          <p:nvPr/>
        </p:nvSpPr>
        <p:spPr>
          <a:xfrm>
            <a:off x="4521929" y="6248600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https://tagis.dep.wv.gov/convert/</a:t>
            </a:r>
            <a:r>
              <a:rPr lang="en-US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6B706D-EBFF-1B78-6921-7983DFA834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703" b="53605"/>
          <a:stretch>
            <a:fillRect/>
          </a:stretch>
        </p:blipFill>
        <p:spPr>
          <a:xfrm>
            <a:off x="4343904" y="2044631"/>
            <a:ext cx="3987519" cy="38999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527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81" y="1669734"/>
            <a:ext cx="6579435" cy="4350140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216" name="Error assuming NAD27 vs NAD83 or WGS84"/>
          <p:cNvSpPr txBox="1"/>
          <p:nvPr/>
        </p:nvSpPr>
        <p:spPr>
          <a:xfrm>
            <a:off x="2013311" y="655246"/>
            <a:ext cx="816537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3375" dirty="0"/>
              <a:t>Error assuming NAD27 vs NAD83 or WGS84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62339-DC08-F11D-9ECD-65F983EF192F}"/>
              </a:ext>
            </a:extLst>
          </p:cNvPr>
          <p:cNvSpPr txBox="1"/>
          <p:nvPr/>
        </p:nvSpPr>
        <p:spPr>
          <a:xfrm>
            <a:off x="3049087" y="6049477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https://georeferencing.org/docs/GeorefGuide.html</a:t>
            </a:r>
            <a:r>
              <a:rPr lang="en-US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19F62-49DC-720E-8EE5-8FF4A1C6D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DF4C-278C-A65E-3936-C875F0E0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344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Coordinate Precision (revisited)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BF16C-1838-986F-83F0-ED5B8DD14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35" y="1059000"/>
            <a:ext cx="8665293" cy="544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22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A4368-D408-8362-1B03-56B3FCD08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28DB-346E-D5F3-3E58-0DC2E91F1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</a:rPr>
              <a:t>Agenda</a:t>
            </a:r>
            <a:endParaRPr lang="en-US" dirty="0"/>
          </a:p>
        </p:txBody>
      </p:sp>
      <p:pic>
        <p:nvPicPr>
          <p:cNvPr id="7" name="Graphic 6" descr="Earth globe: Americas with solid fill">
            <a:extLst>
              <a:ext uri="{FF2B5EF4-FFF2-40B4-BE49-F238E27FC236}">
                <a16:creationId xmlns:a16="http://schemas.microsoft.com/office/drawing/2014/main" id="{18BD6CAE-6006-B471-642E-42BDD92DA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1870" y="1896270"/>
            <a:ext cx="914400" cy="914400"/>
          </a:xfrm>
          <a:prstGeom prst="rect">
            <a:avLst/>
          </a:prstGeom>
        </p:spPr>
      </p:pic>
      <p:pic>
        <p:nvPicPr>
          <p:cNvPr id="9" name="Graphic 8" descr="Statistics outline">
            <a:extLst>
              <a:ext uri="{FF2B5EF4-FFF2-40B4-BE49-F238E27FC236}">
                <a16:creationId xmlns:a16="http://schemas.microsoft.com/office/drawing/2014/main" id="{CB853717-7DD2-95F2-363C-CDC7CF41D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1870" y="3016251"/>
            <a:ext cx="914400" cy="914400"/>
          </a:xfrm>
          <a:prstGeom prst="rect">
            <a:avLst/>
          </a:prstGeom>
        </p:spPr>
      </p:pic>
      <p:pic>
        <p:nvPicPr>
          <p:cNvPr id="11" name="Graphic 10" descr="Treasure Map with solid fill">
            <a:extLst>
              <a:ext uri="{FF2B5EF4-FFF2-40B4-BE49-F238E27FC236}">
                <a16:creationId xmlns:a16="http://schemas.microsoft.com/office/drawing/2014/main" id="{BB6A4D14-80BA-19C3-BB78-67990FF180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6625" y="5372893"/>
            <a:ext cx="914400" cy="914400"/>
          </a:xfrm>
          <a:prstGeom prst="rect">
            <a:avLst/>
          </a:prstGeom>
        </p:spPr>
      </p:pic>
      <p:pic>
        <p:nvPicPr>
          <p:cNvPr id="13" name="Graphic 12" descr="Marker outline">
            <a:extLst>
              <a:ext uri="{FF2B5EF4-FFF2-40B4-BE49-F238E27FC236}">
                <a16:creationId xmlns:a16="http://schemas.microsoft.com/office/drawing/2014/main" id="{8FCB60BD-4956-7EDF-FA14-89E273623A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2079638" y="2042003"/>
            <a:ext cx="194187" cy="19418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7FAD6EE-72BA-BE0F-3A0D-3D61078100E9}"/>
              </a:ext>
            </a:extLst>
          </p:cNvPr>
          <p:cNvSpPr txBox="1">
            <a:spLocks/>
          </p:cNvSpPr>
          <p:nvPr/>
        </p:nvSpPr>
        <p:spPr>
          <a:xfrm>
            <a:off x="2994038" y="1690688"/>
            <a:ext cx="58254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a georeference?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B5C55F3-514A-6A37-1747-4CD909F9F274}"/>
              </a:ext>
            </a:extLst>
          </p:cNvPr>
          <p:cNvSpPr txBox="1">
            <a:spLocks/>
          </p:cNvSpPr>
          <p:nvPr/>
        </p:nvSpPr>
        <p:spPr>
          <a:xfrm>
            <a:off x="2994037" y="2849563"/>
            <a:ext cx="58254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Why georeference?</a:t>
            </a:r>
          </a:p>
        </p:txBody>
      </p:sp>
      <p:sp>
        <p:nvSpPr>
          <p:cNvPr id="16" name="!!Title 1">
            <a:extLst>
              <a:ext uri="{FF2B5EF4-FFF2-40B4-BE49-F238E27FC236}">
                <a16:creationId xmlns:a16="http://schemas.microsoft.com/office/drawing/2014/main" id="{DECF43D4-AEF2-06C0-2CCC-01905CE1DB7D}"/>
              </a:ext>
            </a:extLst>
          </p:cNvPr>
          <p:cNvSpPr txBox="1">
            <a:spLocks/>
          </p:cNvSpPr>
          <p:nvPr/>
        </p:nvSpPr>
        <p:spPr>
          <a:xfrm>
            <a:off x="2994037" y="5167312"/>
            <a:ext cx="71921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you georeference?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082B0D-622B-02BE-1A73-ED78123A449A}"/>
              </a:ext>
            </a:extLst>
          </p:cNvPr>
          <p:cNvSpPr txBox="1">
            <a:spLocks/>
          </p:cNvSpPr>
          <p:nvPr/>
        </p:nvSpPr>
        <p:spPr>
          <a:xfrm>
            <a:off x="2994037" y="4008438"/>
            <a:ext cx="71921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Key Concepts</a:t>
            </a:r>
          </a:p>
        </p:txBody>
      </p:sp>
      <p:pic>
        <p:nvPicPr>
          <p:cNvPr id="4" name="Graphic 3" descr="Thought outline">
            <a:extLst>
              <a:ext uri="{FF2B5EF4-FFF2-40B4-BE49-F238E27FC236}">
                <a16:creationId xmlns:a16="http://schemas.microsoft.com/office/drawing/2014/main" id="{D7DC2FEB-F4DA-D286-72FD-902286671B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71870" y="4214019"/>
            <a:ext cx="914400" cy="914400"/>
          </a:xfrm>
          <a:prstGeom prst="rect">
            <a:avLst/>
          </a:prstGeom>
        </p:spPr>
      </p:pic>
      <p:pic>
        <p:nvPicPr>
          <p:cNvPr id="8" name="Graphic 7" descr="Key with solid fill">
            <a:extLst>
              <a:ext uri="{FF2B5EF4-FFF2-40B4-BE49-F238E27FC236}">
                <a16:creationId xmlns:a16="http://schemas.microsoft.com/office/drawing/2014/main" id="{0560F5CE-40BA-6011-8C65-81AD09A1D1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73825" y="4333909"/>
            <a:ext cx="317863" cy="31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7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 1">
            <a:extLst>
              <a:ext uri="{FF2B5EF4-FFF2-40B4-BE49-F238E27FC236}">
                <a16:creationId xmlns:a16="http://schemas.microsoft.com/office/drawing/2014/main" id="{2BF9CF4E-1C6D-5E92-FB35-CAD7EFEC4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7200" b="1" dirty="0">
                <a:solidFill>
                  <a:srgbClr val="0070C0"/>
                </a:solidFill>
                <a:latin typeface="Calibri"/>
              </a:rPr>
              <a:t>How do you georeference? </a:t>
            </a:r>
            <a:endParaRPr lang="en-US" sz="7200" dirty="0"/>
          </a:p>
        </p:txBody>
      </p:sp>
      <p:pic>
        <p:nvPicPr>
          <p:cNvPr id="9" name="Graphic 8" descr="Internet outline">
            <a:extLst>
              <a:ext uri="{FF2B5EF4-FFF2-40B4-BE49-F238E27FC236}">
                <a16:creationId xmlns:a16="http://schemas.microsoft.com/office/drawing/2014/main" id="{21AE85E4-5BE8-25DC-4B5F-34BD563B4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5999" y="2410691"/>
            <a:ext cx="2036618" cy="2036618"/>
          </a:xfrm>
          <a:prstGeom prst="rect">
            <a:avLst/>
          </a:prstGeom>
        </p:spPr>
      </p:pic>
      <p:pic>
        <p:nvPicPr>
          <p:cNvPr id="11" name="Graphic 10" descr="Map with pin outline">
            <a:extLst>
              <a:ext uri="{FF2B5EF4-FFF2-40B4-BE49-F238E27FC236}">
                <a16:creationId xmlns:a16="http://schemas.microsoft.com/office/drawing/2014/main" id="{E3C6EC9C-2691-73D3-6A08-918356875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08687" y="2410691"/>
            <a:ext cx="2036618" cy="2036618"/>
          </a:xfrm>
          <a:prstGeom prst="rect">
            <a:avLst/>
          </a:prstGeom>
        </p:spPr>
      </p:pic>
      <p:sp>
        <p:nvSpPr>
          <p:cNvPr id="3" name="!!Man_Geo">
            <a:extLst>
              <a:ext uri="{FF2B5EF4-FFF2-40B4-BE49-F238E27FC236}">
                <a16:creationId xmlns:a16="http://schemas.microsoft.com/office/drawing/2014/main" id="{BE61BDC3-C47E-F2C2-F661-33E07AFA90AA}"/>
              </a:ext>
            </a:extLst>
          </p:cNvPr>
          <p:cNvSpPr txBox="1">
            <a:spLocks/>
          </p:cNvSpPr>
          <p:nvPr/>
        </p:nvSpPr>
        <p:spPr>
          <a:xfrm>
            <a:off x="1933919" y="4447309"/>
            <a:ext cx="35861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Manual Georeferencing</a:t>
            </a:r>
          </a:p>
        </p:txBody>
      </p:sp>
      <p:sp>
        <p:nvSpPr>
          <p:cNvPr id="4" name="!!TextBox 14">
            <a:extLst>
              <a:ext uri="{FF2B5EF4-FFF2-40B4-BE49-F238E27FC236}">
                <a16:creationId xmlns:a16="http://schemas.microsoft.com/office/drawing/2014/main" id="{5B9D24EF-D108-D6F7-1CF4-A1457F041F41}"/>
              </a:ext>
            </a:extLst>
          </p:cNvPr>
          <p:cNvSpPr txBox="1">
            <a:spLocks/>
          </p:cNvSpPr>
          <p:nvPr/>
        </p:nvSpPr>
        <p:spPr>
          <a:xfrm>
            <a:off x="6090535" y="4447309"/>
            <a:ext cx="41675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Georeferencing</a:t>
            </a:r>
          </a:p>
          <a:p>
            <a:pPr algn="ctr"/>
            <a:r>
              <a:rPr lang="en-US" sz="4000" dirty="0"/>
              <a:t>Calculators</a:t>
            </a:r>
          </a:p>
        </p:txBody>
      </p:sp>
    </p:spTree>
    <p:extLst>
      <p:ext uri="{BB962C8B-B14F-4D97-AF65-F5344CB8AC3E}">
        <p14:creationId xmlns:p14="http://schemas.microsoft.com/office/powerpoint/2010/main" val="3722661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ABEF0A-DBE1-C14A-A705-94BB4EAE8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ps.jpg" descr="maps.jpg">
            <a:extLst>
              <a:ext uri="{FF2B5EF4-FFF2-40B4-BE49-F238E27FC236}">
                <a16:creationId xmlns:a16="http://schemas.microsoft.com/office/drawing/2014/main" id="{726758A5-B707-28F5-8248-A97874D8AD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7" b="687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!!Man_Geo">
            <a:extLst>
              <a:ext uri="{FF2B5EF4-FFF2-40B4-BE49-F238E27FC236}">
                <a16:creationId xmlns:a16="http://schemas.microsoft.com/office/drawing/2014/main" id="{27AEA034-9787-956B-2FF9-687D1687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Manual Georeferencing 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37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F7C0D-CE6C-00BB-F319-5F593AFD5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7309B6-3692-BCD8-CA1D-11985784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325" y="2092"/>
            <a:ext cx="13787569" cy="6855907"/>
          </a:xfrm>
          <a:prstGeom prst="rect">
            <a:avLst/>
          </a:prstGeo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FDF5A8D9-316D-3484-308B-A9467F17A32E}"/>
              </a:ext>
            </a:extLst>
          </p:cNvPr>
          <p:cNvSpPr/>
          <p:nvPr/>
        </p:nvSpPr>
        <p:spPr>
          <a:xfrm>
            <a:off x="0" y="-1444869"/>
            <a:ext cx="5874528" cy="974773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2A0A09BC-9E20-6765-CF9C-D8546997F4BF}"/>
              </a:ext>
            </a:extLst>
          </p:cNvPr>
          <p:cNvSpPr/>
          <p:nvPr/>
        </p:nvSpPr>
        <p:spPr>
          <a:xfrm>
            <a:off x="-833606" y="-2230315"/>
            <a:ext cx="5498123" cy="1306243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Maps">
            <a:extLst>
              <a:ext uri="{FF2B5EF4-FFF2-40B4-BE49-F238E27FC236}">
                <a16:creationId xmlns:a16="http://schemas.microsoft.com/office/drawing/2014/main" id="{F55F393A-AFF7-25A5-D31F-108FB14436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9674" y="170778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Google Maps</a:t>
            </a:r>
          </a:p>
        </p:txBody>
      </p:sp>
      <p:pic>
        <p:nvPicPr>
          <p:cNvPr id="6" name="Picture 2" descr="My Maps – About – Google Maps">
            <a:extLst>
              <a:ext uri="{FF2B5EF4-FFF2-40B4-BE49-F238E27FC236}">
                <a16:creationId xmlns:a16="http://schemas.microsoft.com/office/drawing/2014/main" id="{F9E0DF61-1105-EEE8-BC2A-B3D00D157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028" y="27118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0BFE0-B67E-F042-503B-0AC54E102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CF46EBB-3103-34F1-07FA-37D7BFCB3E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420"/>
          <a:stretch>
            <a:fillRect/>
          </a:stretch>
        </p:blipFill>
        <p:spPr>
          <a:xfrm>
            <a:off x="6331729" y="-213519"/>
            <a:ext cx="620797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A537B7-903A-A7B8-0702-8B411DE5AD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4509" b="30589"/>
          <a:stretch>
            <a:fillRect/>
          </a:stretch>
        </p:blipFill>
        <p:spPr>
          <a:xfrm>
            <a:off x="5078820" y="-213359"/>
            <a:ext cx="4257472" cy="4684450"/>
          </a:xfrm>
          <a:prstGeom prst="flowChartDelay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9828A6-D5D1-A76A-2341-B39744D9DF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915" b="36514"/>
          <a:stretch>
            <a:fillRect/>
          </a:stretch>
        </p:blipFill>
        <p:spPr>
          <a:xfrm>
            <a:off x="5121718" y="3794760"/>
            <a:ext cx="7375083" cy="3537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86BB8589-B0F7-5CEC-E9F8-D30AB929A5FC}"/>
              </a:ext>
            </a:extLst>
          </p:cNvPr>
          <p:cNvSpPr/>
          <p:nvPr/>
        </p:nvSpPr>
        <p:spPr>
          <a:xfrm>
            <a:off x="0" y="-1444869"/>
            <a:ext cx="5874528" cy="974773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B2CAA548-6FE9-6627-D090-1C1314B58112}"/>
              </a:ext>
            </a:extLst>
          </p:cNvPr>
          <p:cNvSpPr/>
          <p:nvPr/>
        </p:nvSpPr>
        <p:spPr>
          <a:xfrm>
            <a:off x="-833606" y="-2230315"/>
            <a:ext cx="5498123" cy="1306243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Maps">
            <a:extLst>
              <a:ext uri="{FF2B5EF4-FFF2-40B4-BE49-F238E27FC236}">
                <a16:creationId xmlns:a16="http://schemas.microsoft.com/office/drawing/2014/main" id="{00D84F70-D169-6178-F82F-F66E4D75FF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536" y="21351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Google Maps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24054-267E-7579-1736-1F3A40670283}"/>
              </a:ext>
            </a:extLst>
          </p:cNvPr>
          <p:cNvSpPr txBox="1"/>
          <p:nvPr/>
        </p:nvSpPr>
        <p:spPr>
          <a:xfrm>
            <a:off x="988536" y="1926546"/>
            <a:ext cx="4018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Easily searchable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DAD6B-5A69-C709-2BBD-7A5ACD455D64}"/>
              </a:ext>
            </a:extLst>
          </p:cNvPr>
          <p:cNvSpPr txBox="1"/>
          <p:nvPr/>
        </p:nvSpPr>
        <p:spPr>
          <a:xfrm>
            <a:off x="-376405" y="2946372"/>
            <a:ext cx="5874528" cy="1488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00096" lvl="1" indent="-350048" algn="ctr" defTabSz="460063">
              <a:spcBef>
                <a:spcPts val="0"/>
              </a:spcBef>
              <a:defRPr sz="3024"/>
            </a:pPr>
            <a:r>
              <a:rPr lang="en-US" dirty="0"/>
              <a:t>Directions for traveling by car, bike, public transportation, or foot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363D3-1A8E-8F97-7A3D-BA7883F88BF2}"/>
              </a:ext>
            </a:extLst>
          </p:cNvPr>
          <p:cNvSpPr txBox="1"/>
          <p:nvPr/>
        </p:nvSpPr>
        <p:spPr>
          <a:xfrm>
            <a:off x="-314626" y="4907222"/>
            <a:ext cx="5498123" cy="1023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00096" lvl="1" indent="-350048" algn="ctr" defTabSz="460063">
              <a:spcBef>
                <a:spcPts val="0"/>
              </a:spcBef>
              <a:defRPr sz="3024"/>
            </a:pPr>
            <a:r>
              <a:rPr lang="en-US" dirty="0"/>
              <a:t>Map views: map, satellite, terrain, Google Street View</a:t>
            </a:r>
          </a:p>
        </p:txBody>
      </p:sp>
    </p:spTree>
    <p:extLst>
      <p:ext uri="{BB962C8B-B14F-4D97-AF65-F5344CB8AC3E}">
        <p14:creationId xmlns:p14="http://schemas.microsoft.com/office/powerpoint/2010/main" val="3725045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3340C-637E-355B-A4D8-BC2D20EB8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AE0A58-890F-5802-86C2-4D9979111C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13" r="7394" b="1"/>
          <a:stretch>
            <a:fillRect/>
          </a:stretch>
        </p:blipFill>
        <p:spPr>
          <a:xfrm>
            <a:off x="3120456" y="0"/>
            <a:ext cx="14160577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F05DEF9A-7C84-FD68-1796-2E2B8C7A93B8}"/>
              </a:ext>
            </a:extLst>
          </p:cNvPr>
          <p:cNvSpPr/>
          <p:nvPr/>
        </p:nvSpPr>
        <p:spPr>
          <a:xfrm>
            <a:off x="0" y="-1444869"/>
            <a:ext cx="5874528" cy="974773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4A065709-0AD8-A599-05B0-DB259F7DB1FB}"/>
              </a:ext>
            </a:extLst>
          </p:cNvPr>
          <p:cNvSpPr/>
          <p:nvPr/>
        </p:nvSpPr>
        <p:spPr>
          <a:xfrm>
            <a:off x="-833606" y="-2230315"/>
            <a:ext cx="5498123" cy="1306243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F50349-8A39-27E4-297C-043C4AE05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01" y="3429000"/>
            <a:ext cx="3150177" cy="60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7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14510-AD22-72A8-AB83-8ABFAA953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C729-A169-8366-B286-D0A0A96B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</a:rPr>
              <a:t>What is georeferencing?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19167-B634-3C9D-8C8F-9ED1A82494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897" y="2463752"/>
            <a:ext cx="5570903" cy="332744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D5B83D-E7FC-071B-C871-0384FE972E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51" t="18429" r="27215" b="27517"/>
          <a:stretch>
            <a:fillRect/>
          </a:stretch>
        </p:blipFill>
        <p:spPr>
          <a:xfrm>
            <a:off x="7040808" y="2463752"/>
            <a:ext cx="4702102" cy="332744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09C0C2B-81C0-79E7-2BDF-19F6003A4CAC}"/>
              </a:ext>
            </a:extLst>
          </p:cNvPr>
          <p:cNvSpPr/>
          <p:nvPr/>
        </p:nvSpPr>
        <p:spPr>
          <a:xfrm>
            <a:off x="6096000" y="3885160"/>
            <a:ext cx="680720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23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A3D49-EA8D-3F4A-DCFC-D8A709BF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986D5E-615F-C230-F4CD-D2A9052E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13" r="7394" b="1"/>
          <a:stretch>
            <a:fillRect/>
          </a:stretch>
        </p:blipFill>
        <p:spPr>
          <a:xfrm>
            <a:off x="5168354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7C4145-9B79-5DC3-90A9-888B23E02D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218" b="3"/>
          <a:stretch>
            <a:fillRect/>
          </a:stretch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10BDA-9C3E-2722-CE4D-46985097E6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68" r="26016" b="-1"/>
          <a:stretch>
            <a:fillRect/>
          </a:stretch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B422A2-84B3-679F-D829-A2FBF1E01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281" y="994083"/>
            <a:ext cx="3150177" cy="6087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5A3BE3-F5C5-7D7D-7075-7CB4B56122F3}"/>
              </a:ext>
            </a:extLst>
          </p:cNvPr>
          <p:cNvSpPr txBox="1"/>
          <p:nvPr/>
        </p:nvSpPr>
        <p:spPr>
          <a:xfrm>
            <a:off x="794083" y="2129245"/>
            <a:ext cx="4018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Google Map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D35F2-7844-40B7-BC36-4E29FDECFE8E}"/>
              </a:ext>
            </a:extLst>
          </p:cNvPr>
          <p:cNvSpPr txBox="1"/>
          <p:nvPr/>
        </p:nvSpPr>
        <p:spPr>
          <a:xfrm>
            <a:off x="794082" y="3109180"/>
            <a:ext cx="4018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Zoom to Coordinates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98860-8EAA-3497-BB09-E9FF230205B9}"/>
              </a:ext>
            </a:extLst>
          </p:cNvPr>
          <p:cNvSpPr txBox="1"/>
          <p:nvPr/>
        </p:nvSpPr>
        <p:spPr>
          <a:xfrm>
            <a:off x="794081" y="3928001"/>
            <a:ext cx="437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Easy to draw/measure uncertainty</a:t>
            </a:r>
          </a:p>
        </p:txBody>
      </p:sp>
    </p:spTree>
    <p:extLst>
      <p:ext uri="{BB962C8B-B14F-4D97-AF65-F5344CB8AC3E}">
        <p14:creationId xmlns:p14="http://schemas.microsoft.com/office/powerpoint/2010/main" val="349118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D5A13-760C-F449-E480-40347189F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C6E7DD-5AAB-8732-EF25-96C6A3174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579" y="-274320"/>
            <a:ext cx="12822349" cy="7406639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49C8805A-53CB-6E69-61CF-A712BA8BB9CD}"/>
              </a:ext>
            </a:extLst>
          </p:cNvPr>
          <p:cNvSpPr/>
          <p:nvPr/>
        </p:nvSpPr>
        <p:spPr>
          <a:xfrm>
            <a:off x="0" y="-1444869"/>
            <a:ext cx="5874528" cy="974773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C7BE6A9C-93AE-C5E6-A2F8-22FF9F326A50}"/>
              </a:ext>
            </a:extLst>
          </p:cNvPr>
          <p:cNvSpPr/>
          <p:nvPr/>
        </p:nvSpPr>
        <p:spPr>
          <a:xfrm>
            <a:off x="-833606" y="-2230315"/>
            <a:ext cx="5498123" cy="1306243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alling Rain">
            <a:extLst>
              <a:ext uri="{FF2B5EF4-FFF2-40B4-BE49-F238E27FC236}">
                <a16:creationId xmlns:a16="http://schemas.microsoft.com/office/drawing/2014/main" id="{EDBF8211-73B5-D9E9-627E-C4EBF803BEDE}"/>
              </a:ext>
            </a:extLst>
          </p:cNvPr>
          <p:cNvSpPr txBox="1">
            <a:spLocks/>
          </p:cNvSpPr>
          <p:nvPr/>
        </p:nvSpPr>
        <p:spPr>
          <a:xfrm>
            <a:off x="1264920" y="744938"/>
            <a:ext cx="342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Falling Rain</a:t>
            </a:r>
          </a:p>
        </p:txBody>
      </p:sp>
      <p:sp>
        <p:nvSpPr>
          <p:cNvPr id="7" name="www.fallingrain.com">
            <a:extLst>
              <a:ext uri="{FF2B5EF4-FFF2-40B4-BE49-F238E27FC236}">
                <a16:creationId xmlns:a16="http://schemas.microsoft.com/office/drawing/2014/main" id="{817369BB-4123-C6F1-56C9-71BFFFC663D6}"/>
              </a:ext>
            </a:extLst>
          </p:cNvPr>
          <p:cNvSpPr txBox="1"/>
          <p:nvPr/>
        </p:nvSpPr>
        <p:spPr>
          <a:xfrm>
            <a:off x="624494" y="1875209"/>
            <a:ext cx="3962047" cy="403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lang="en-US" sz="2000" dirty="0"/>
              <a:t>https://www.fallingrain.com/world/</a:t>
            </a:r>
            <a:endParaRPr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5A9D8B-C5D2-3473-6CBD-6434CC620BE8}"/>
              </a:ext>
            </a:extLst>
          </p:cNvPr>
          <p:cNvSpPr txBox="1"/>
          <p:nvPr/>
        </p:nvSpPr>
        <p:spPr>
          <a:xfrm>
            <a:off x="197598" y="2590800"/>
            <a:ext cx="4815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Worldwide gazetteer for cities and towns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9F91B-2DA4-AC70-96F9-35F252328479}"/>
              </a:ext>
            </a:extLst>
          </p:cNvPr>
          <p:cNvSpPr txBox="1"/>
          <p:nvPr/>
        </p:nvSpPr>
        <p:spPr>
          <a:xfrm>
            <a:off x="-83005" y="4428694"/>
            <a:ext cx="5581128" cy="912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8375" indent="-308375" algn="ctr" defTabSz="405294">
              <a:spcBef>
                <a:spcPts val="0"/>
              </a:spcBef>
              <a:defRPr sz="2664"/>
            </a:pPr>
            <a:r>
              <a:rPr lang="en-US" dirty="0"/>
              <a:t>Great for 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hard-to-find localities, especially outside US</a:t>
            </a:r>
          </a:p>
        </p:txBody>
      </p:sp>
    </p:spTree>
    <p:extLst>
      <p:ext uri="{BB962C8B-B14F-4D97-AF65-F5344CB8AC3E}">
        <p14:creationId xmlns:p14="http://schemas.microsoft.com/office/powerpoint/2010/main" val="3818025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22023-7C4F-3BAB-54B1-F9ADC1AB8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00F0E74-EF26-7356-B850-096D04160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38" y="0"/>
            <a:ext cx="11935989" cy="6894647"/>
          </a:xfrm>
          <a:prstGeom prst="rect">
            <a:avLst/>
          </a:prstGeo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AAFBD1D8-CB91-DFCB-6E6A-B850E6C7F267}"/>
              </a:ext>
            </a:extLst>
          </p:cNvPr>
          <p:cNvSpPr/>
          <p:nvPr/>
        </p:nvSpPr>
        <p:spPr>
          <a:xfrm>
            <a:off x="0" y="-1444869"/>
            <a:ext cx="5874528" cy="974773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42369683-940A-5025-CFF2-AE1398679CA5}"/>
              </a:ext>
            </a:extLst>
          </p:cNvPr>
          <p:cNvSpPr/>
          <p:nvPr/>
        </p:nvSpPr>
        <p:spPr>
          <a:xfrm>
            <a:off x="-833606" y="-2230315"/>
            <a:ext cx="5498123" cy="1306243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3421" lvl="1" indent="-316711" defTabSz="416248">
              <a:spcBef>
                <a:spcPts val="0"/>
              </a:spcBef>
              <a:defRPr sz="2736"/>
            </a:pPr>
            <a:r>
              <a:rPr lang="en-US" b="1"/>
              <a:t>Degrees-minutes</a:t>
            </a:r>
            <a:r>
              <a:rPr lang="en-US"/>
              <a:t>, not coordinates</a:t>
            </a:r>
            <a:endParaRPr lang="en-US" dirty="0"/>
          </a:p>
        </p:txBody>
      </p:sp>
      <p:sp>
        <p:nvSpPr>
          <p:cNvPr id="6" name="Falling Rain">
            <a:extLst>
              <a:ext uri="{FF2B5EF4-FFF2-40B4-BE49-F238E27FC236}">
                <a16:creationId xmlns:a16="http://schemas.microsoft.com/office/drawing/2014/main" id="{DF8EE46C-5D01-AD46-F10F-2C8A53C69CEB}"/>
              </a:ext>
            </a:extLst>
          </p:cNvPr>
          <p:cNvSpPr txBox="1">
            <a:spLocks/>
          </p:cNvSpPr>
          <p:nvPr/>
        </p:nvSpPr>
        <p:spPr>
          <a:xfrm>
            <a:off x="197598" y="744938"/>
            <a:ext cx="48158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Getty Thesaurus of Geographic Names (TGN)</a:t>
            </a:r>
          </a:p>
        </p:txBody>
      </p:sp>
      <p:sp>
        <p:nvSpPr>
          <p:cNvPr id="8" name="http://bit.ly/Getty-TGN">
            <a:extLst>
              <a:ext uri="{FF2B5EF4-FFF2-40B4-BE49-F238E27FC236}">
                <a16:creationId xmlns:a16="http://schemas.microsoft.com/office/drawing/2014/main" id="{0F20BBD0-C6A4-8D85-6EC2-709B5F528EA0}"/>
              </a:ext>
            </a:extLst>
          </p:cNvPr>
          <p:cNvSpPr txBox="1"/>
          <p:nvPr/>
        </p:nvSpPr>
        <p:spPr>
          <a:xfrm>
            <a:off x="1318595" y="2269991"/>
            <a:ext cx="2573846" cy="403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sz="2000" dirty="0"/>
              <a:t>http://</a:t>
            </a:r>
            <a:r>
              <a:rPr sz="2000" dirty="0" err="1"/>
              <a:t>bit.ly</a:t>
            </a:r>
            <a:r>
              <a:rPr sz="2000" dirty="0"/>
              <a:t>/Getty-TGN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98E0B-64C7-0AC6-001E-AD920AD68526}"/>
              </a:ext>
            </a:extLst>
          </p:cNvPr>
          <p:cNvSpPr txBox="1"/>
          <p:nvPr/>
        </p:nvSpPr>
        <p:spPr>
          <a:xfrm>
            <a:off x="-833606" y="3199872"/>
            <a:ext cx="6598920" cy="934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6711" indent="-316711" algn="ctr" defTabSz="416248">
              <a:spcBef>
                <a:spcPts val="0"/>
              </a:spcBef>
              <a:defRPr sz="2736"/>
            </a:pPr>
            <a:r>
              <a:rPr lang="en-US" dirty="0"/>
              <a:t>Useful for 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alternative </a:t>
            </a:r>
          </a:p>
          <a:p>
            <a:pPr marL="316711" indent="-316711" algn="ctr" defTabSz="416248">
              <a:spcBef>
                <a:spcPts val="0"/>
              </a:spcBef>
              <a:defRPr sz="2736"/>
            </a:pP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and old names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1155EB-A175-5D82-0FD1-877F2860C95E}"/>
              </a:ext>
            </a:extLst>
          </p:cNvPr>
          <p:cNvSpPr txBox="1"/>
          <p:nvPr/>
        </p:nvSpPr>
        <p:spPr>
          <a:xfrm>
            <a:off x="-605005" y="4952268"/>
            <a:ext cx="5874528" cy="934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3421" lvl="1" indent="-316711" algn="ctr" defTabSz="416248">
              <a:spcBef>
                <a:spcPts val="0"/>
              </a:spcBef>
              <a:defRPr sz="2736"/>
            </a:pPr>
            <a:r>
              <a:rPr lang="en-US" b="1" dirty="0"/>
              <a:t>Degrees-minutes</a:t>
            </a:r>
            <a:r>
              <a:rPr lang="en-US" dirty="0"/>
              <a:t>, </a:t>
            </a:r>
          </a:p>
          <a:p>
            <a:pPr marL="633421" lvl="1" indent="-316711" algn="ctr" defTabSz="416248">
              <a:spcBef>
                <a:spcPts val="0"/>
              </a:spcBef>
              <a:defRPr sz="2736"/>
            </a:pPr>
            <a:r>
              <a:rPr lang="en-US" dirty="0"/>
              <a:t>not coordinates</a:t>
            </a:r>
          </a:p>
        </p:txBody>
      </p:sp>
    </p:spTree>
    <p:extLst>
      <p:ext uri="{BB962C8B-B14F-4D97-AF65-F5344CB8AC3E}">
        <p14:creationId xmlns:p14="http://schemas.microsoft.com/office/powerpoint/2010/main" val="2246150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ACCFB3D-D7BA-CBD5-87D1-CE5F4B57D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 descr="Picture 1">
            <a:extLst>
              <a:ext uri="{FF2B5EF4-FFF2-40B4-BE49-F238E27FC236}">
                <a16:creationId xmlns:a16="http://schemas.microsoft.com/office/drawing/2014/main" id="{FCC952BF-D96C-DE45-22CE-36F846BFE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51097" y="13928"/>
            <a:ext cx="7441348" cy="5032395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1" descr="Picture 1">
            <a:extLst>
              <a:ext uri="{FF2B5EF4-FFF2-40B4-BE49-F238E27FC236}">
                <a16:creationId xmlns:a16="http://schemas.microsoft.com/office/drawing/2014/main" id="{FD224C0E-2F3F-B436-2E95-6BC2DEB8B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51097" y="2931934"/>
            <a:ext cx="7140903" cy="4703065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15EBA609-8CC4-2699-28D7-039954A4A4FA}"/>
              </a:ext>
            </a:extLst>
          </p:cNvPr>
          <p:cNvSpPr/>
          <p:nvPr/>
        </p:nvSpPr>
        <p:spPr>
          <a:xfrm>
            <a:off x="0" y="-1444869"/>
            <a:ext cx="5874528" cy="974773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9F683AB2-FBDA-875E-E976-FCC74A5B4F08}"/>
              </a:ext>
            </a:extLst>
          </p:cNvPr>
          <p:cNvSpPr/>
          <p:nvPr/>
        </p:nvSpPr>
        <p:spPr>
          <a:xfrm>
            <a:off x="-833606" y="-2230315"/>
            <a:ext cx="5498123" cy="1306243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3421" lvl="1" indent="-316711" defTabSz="416248">
              <a:spcBef>
                <a:spcPts val="0"/>
              </a:spcBef>
              <a:defRPr sz="2736"/>
            </a:pPr>
            <a:r>
              <a:rPr lang="en-US"/>
              <a:t>designed for </a:t>
            </a:r>
            <a:r>
              <a:rPr lang="en-US" b="1">
                <a:latin typeface="Helvetica"/>
                <a:ea typeface="Helvetica"/>
                <a:cs typeface="Helvetica"/>
                <a:sym typeface="Helvetica"/>
              </a:rPr>
              <a:t>bad spelling</a:t>
            </a:r>
            <a:endParaRPr lang="en-US" dirty="0"/>
          </a:p>
        </p:txBody>
      </p:sp>
      <p:sp>
        <p:nvSpPr>
          <p:cNvPr id="2" name="FuzzyG- JRC Fuzzy Gazetteer">
            <a:extLst>
              <a:ext uri="{FF2B5EF4-FFF2-40B4-BE49-F238E27FC236}">
                <a16:creationId xmlns:a16="http://schemas.microsoft.com/office/drawing/2014/main" id="{7DF06947-FD73-4A26-AE86-54213A0C7F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279" y="439455"/>
            <a:ext cx="4175238" cy="1325563"/>
          </a:xfrm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pPr algn="ctr"/>
            <a:r>
              <a:rPr sz="3700" dirty="0" err="1"/>
              <a:t>FuzzyG</a:t>
            </a:r>
            <a:r>
              <a:rPr sz="3700" dirty="0"/>
              <a:t>- JRC Fuzzy Gazetteer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ADB9C-8C5B-DF93-C69A-ECFC03297654}"/>
              </a:ext>
            </a:extLst>
          </p:cNvPr>
          <p:cNvSpPr txBox="1"/>
          <p:nvPr/>
        </p:nvSpPr>
        <p:spPr>
          <a:xfrm>
            <a:off x="489279" y="2602727"/>
            <a:ext cx="8888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Designed for </a:t>
            </a:r>
            <a:r>
              <a:rPr lang="en-US" sz="2800" b="1" dirty="0">
                <a:latin typeface="Helvetica"/>
                <a:ea typeface="Helvetica"/>
                <a:cs typeface="Helvetica"/>
                <a:sym typeface="Helvetica"/>
              </a:rPr>
              <a:t>bad spelling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67053-B200-3200-DF3F-C8A54BBD2D3A}"/>
              </a:ext>
            </a:extLst>
          </p:cNvPr>
          <p:cNvSpPr txBox="1"/>
          <p:nvPr/>
        </p:nvSpPr>
        <p:spPr>
          <a:xfrm>
            <a:off x="-690555" y="3481153"/>
            <a:ext cx="65349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8383" indent="-358383" algn="ctr" defTabSz="471018">
              <a:spcBef>
                <a:spcPts val="0"/>
              </a:spcBef>
              <a:defRPr sz="3096"/>
            </a:pPr>
            <a:r>
              <a:rPr lang="en-US" sz="2800" dirty="0"/>
              <a:t>Useful for finding </a:t>
            </a:r>
            <a:r>
              <a:rPr lang="en-US" sz="2800" b="1" dirty="0">
                <a:latin typeface="Helvetica"/>
                <a:ea typeface="Helvetica"/>
                <a:cs typeface="Helvetica"/>
                <a:sym typeface="Helvetica"/>
              </a:rPr>
              <a:t>alternative, </a:t>
            </a:r>
          </a:p>
          <a:p>
            <a:pPr marL="358383" indent="-358383" algn="ctr" defTabSz="471018">
              <a:spcBef>
                <a:spcPts val="0"/>
              </a:spcBef>
              <a:defRPr sz="3096"/>
            </a:pPr>
            <a:r>
              <a:rPr lang="en-US" sz="2800" b="1" dirty="0">
                <a:latin typeface="Helvetica"/>
                <a:ea typeface="Helvetica"/>
                <a:cs typeface="Helvetica"/>
                <a:sym typeface="Helvetica"/>
              </a:rPr>
              <a:t>doubtful spelling, </a:t>
            </a:r>
          </a:p>
          <a:p>
            <a:pPr marL="358383" indent="-358383" algn="ctr" defTabSz="471018">
              <a:spcBef>
                <a:spcPts val="0"/>
              </a:spcBef>
              <a:defRPr sz="3096"/>
            </a:pPr>
            <a:r>
              <a:rPr lang="en-US" sz="2800" b="1" dirty="0">
                <a:latin typeface="Helvetica"/>
                <a:ea typeface="Helvetica"/>
                <a:cs typeface="Helvetica"/>
                <a:sym typeface="Helvetica"/>
              </a:rPr>
              <a:t>and old names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6DEDAF-1E02-196D-E45F-5185A1C899A9}"/>
              </a:ext>
            </a:extLst>
          </p:cNvPr>
          <p:cNvSpPr txBox="1"/>
          <p:nvPr/>
        </p:nvSpPr>
        <p:spPr>
          <a:xfrm>
            <a:off x="-909203" y="5288915"/>
            <a:ext cx="67284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Helvetica"/>
                <a:ea typeface="Helvetica"/>
                <a:cs typeface="Helvetica"/>
                <a:sym typeface="Helvetica"/>
              </a:rPr>
              <a:t>Also good for translating </a:t>
            </a:r>
          </a:p>
          <a:p>
            <a:pPr algn="ctr"/>
            <a:r>
              <a:rPr lang="en-US" sz="2800" dirty="0">
                <a:latin typeface="Helvetica"/>
                <a:ea typeface="Helvetica"/>
                <a:cs typeface="Helvetica"/>
                <a:sym typeface="Helvetica"/>
              </a:rPr>
              <a:t>between languages</a:t>
            </a:r>
            <a:endParaRPr lang="en-US" sz="2800" dirty="0"/>
          </a:p>
        </p:txBody>
      </p:sp>
      <p:sp>
        <p:nvSpPr>
          <p:cNvPr id="18" name="http://dma.jrc.it/services/fuzzyg/">
            <a:extLst>
              <a:ext uri="{FF2B5EF4-FFF2-40B4-BE49-F238E27FC236}">
                <a16:creationId xmlns:a16="http://schemas.microsoft.com/office/drawing/2014/main" id="{1957DBBC-4711-324E-EF9C-B688B4A970F0}"/>
              </a:ext>
            </a:extLst>
          </p:cNvPr>
          <p:cNvSpPr txBox="1"/>
          <p:nvPr/>
        </p:nvSpPr>
        <p:spPr>
          <a:xfrm>
            <a:off x="706224" y="1892567"/>
            <a:ext cx="3741345" cy="403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2000" dirty="0">
                <a:hlinkClick r:id="rId5"/>
              </a:rPr>
              <a:t>http://dma.jrc.it/services/fuzzyg/</a:t>
            </a:r>
            <a:r>
              <a:rPr lang="en-US" sz="2000" dirty="0"/>
              <a:t> 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231661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B5B50-BB49-A029-23C0-652DEA111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!!TextBox 14">
            <a:extLst>
              <a:ext uri="{FF2B5EF4-FFF2-40B4-BE49-F238E27FC236}">
                <a16:creationId xmlns:a16="http://schemas.microsoft.com/office/drawing/2014/main" id="{DCC5DC0D-988C-11CB-B43E-D1C71F2A5958}"/>
              </a:ext>
            </a:extLst>
          </p:cNvPr>
          <p:cNvSpPr txBox="1"/>
          <p:nvPr/>
        </p:nvSpPr>
        <p:spPr>
          <a:xfrm>
            <a:off x="1031112" y="203054"/>
            <a:ext cx="104729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  <a:latin typeface="Calibri"/>
              </a:rPr>
              <a:t>Georeferencing Calculators </a:t>
            </a:r>
            <a:endParaRPr lang="en-US" sz="6600" dirty="0"/>
          </a:p>
        </p:txBody>
      </p:sp>
      <p:pic>
        <p:nvPicPr>
          <p:cNvPr id="11266" name="Picture 2" descr="GEOLocate - Software for Georeferencing ...">
            <a:extLst>
              <a:ext uri="{FF2B5EF4-FFF2-40B4-BE49-F238E27FC236}">
                <a16:creationId xmlns:a16="http://schemas.microsoft.com/office/drawing/2014/main" id="{1A977AE0-5E2D-B938-DCCD-4D6237717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765" y="2544320"/>
            <a:ext cx="5897864" cy="176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49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00E33-F8B3-B7FA-642D-5D01086B9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531C516-DE36-A6DB-E1FF-CEA1015D9230}"/>
              </a:ext>
            </a:extLst>
          </p:cNvPr>
          <p:cNvGrpSpPr/>
          <p:nvPr/>
        </p:nvGrpSpPr>
        <p:grpSpPr>
          <a:xfrm>
            <a:off x="-833606" y="-2230315"/>
            <a:ext cx="6413791" cy="13062438"/>
            <a:chOff x="-833606" y="-2230315"/>
            <a:chExt cx="6708134" cy="13062438"/>
          </a:xfrm>
        </p:grpSpPr>
        <p:sp>
          <p:nvSpPr>
            <p:cNvPr id="3" name="Flowchart: Connector 2">
              <a:extLst>
                <a:ext uri="{FF2B5EF4-FFF2-40B4-BE49-F238E27FC236}">
                  <a16:creationId xmlns:a16="http://schemas.microsoft.com/office/drawing/2014/main" id="{51A67D78-5F3B-B55F-C233-196F51AFDEDD}"/>
                </a:ext>
              </a:extLst>
            </p:cNvPr>
            <p:cNvSpPr/>
            <p:nvPr/>
          </p:nvSpPr>
          <p:spPr>
            <a:xfrm>
              <a:off x="0" y="-1444869"/>
              <a:ext cx="5874528" cy="9747738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EB1E9A37-817E-2DA4-1FB5-895176DD0304}"/>
                </a:ext>
              </a:extLst>
            </p:cNvPr>
            <p:cNvSpPr/>
            <p:nvPr/>
          </p:nvSpPr>
          <p:spPr>
            <a:xfrm>
              <a:off x="-833606" y="-2230315"/>
              <a:ext cx="5498123" cy="13062438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3421" lvl="1" indent="-316711" defTabSz="416248">
                <a:spcBef>
                  <a:spcPts val="0"/>
                </a:spcBef>
                <a:defRPr sz="2736"/>
              </a:pPr>
              <a:r>
                <a:rPr lang="en-US"/>
                <a:t>designed for </a:t>
              </a:r>
              <a:r>
                <a:rPr lang="en-US" b="1">
                  <a:latin typeface="Helvetica"/>
                  <a:ea typeface="Helvetica"/>
                  <a:cs typeface="Helvetica"/>
                  <a:sym typeface="Helvetica"/>
                </a:rPr>
                <a:t>bad spelling</a:t>
              </a:r>
              <a:endParaRPr lang="en-US" dirty="0"/>
            </a:p>
          </p:txBody>
        </p:sp>
      </p:grpSp>
      <p:pic>
        <p:nvPicPr>
          <p:cNvPr id="6" name="Picture 2" descr="GEOLocate - Software for Georeferencing ...">
            <a:extLst>
              <a:ext uri="{FF2B5EF4-FFF2-40B4-BE49-F238E27FC236}">
                <a16:creationId xmlns:a16="http://schemas.microsoft.com/office/drawing/2014/main" id="{0F3DD48D-D673-C7F6-F7C1-200F82003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8" y="2755129"/>
            <a:ext cx="4492472" cy="134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3B11D-099C-9D47-1438-1230598FF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251" y="826108"/>
            <a:ext cx="6201611" cy="520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34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8C52655-64AD-A778-B06C-923796C72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84707F3-7D5B-4BF5-32D0-C074FD6D86D2}"/>
              </a:ext>
            </a:extLst>
          </p:cNvPr>
          <p:cNvGrpSpPr/>
          <p:nvPr/>
        </p:nvGrpSpPr>
        <p:grpSpPr>
          <a:xfrm>
            <a:off x="-833606" y="-2230315"/>
            <a:ext cx="6413791" cy="13062438"/>
            <a:chOff x="-833606" y="-2230315"/>
            <a:chExt cx="6708134" cy="13062438"/>
          </a:xfrm>
        </p:grpSpPr>
        <p:sp>
          <p:nvSpPr>
            <p:cNvPr id="3" name="Flowchart: Connector 2">
              <a:extLst>
                <a:ext uri="{FF2B5EF4-FFF2-40B4-BE49-F238E27FC236}">
                  <a16:creationId xmlns:a16="http://schemas.microsoft.com/office/drawing/2014/main" id="{5434BD3C-CD19-1AF2-9E88-4FB5D958F640}"/>
                </a:ext>
              </a:extLst>
            </p:cNvPr>
            <p:cNvSpPr/>
            <p:nvPr/>
          </p:nvSpPr>
          <p:spPr>
            <a:xfrm>
              <a:off x="0" y="-1444869"/>
              <a:ext cx="5874528" cy="9747738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A54C1769-20C5-93A3-B29B-282B322D01B1}"/>
                </a:ext>
              </a:extLst>
            </p:cNvPr>
            <p:cNvSpPr/>
            <p:nvPr/>
          </p:nvSpPr>
          <p:spPr>
            <a:xfrm>
              <a:off x="-833606" y="-2230315"/>
              <a:ext cx="5498123" cy="13062438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3421" lvl="1" indent="-316711" defTabSz="416248">
                <a:spcBef>
                  <a:spcPts val="0"/>
                </a:spcBef>
                <a:defRPr sz="2736"/>
              </a:pPr>
              <a:r>
                <a:rPr lang="en-US" dirty="0"/>
                <a:t>designed for </a:t>
              </a:r>
              <a:r>
                <a:rPr lang="en-US" b="1" dirty="0">
                  <a:latin typeface="Helvetica"/>
                  <a:ea typeface="Helvetica"/>
                  <a:cs typeface="Helvetica"/>
                  <a:sym typeface="Helvetica"/>
                </a:rPr>
                <a:t>bad spelling</a:t>
              </a:r>
              <a:endParaRPr lang="en-US" dirty="0"/>
            </a:p>
          </p:txBody>
        </p:sp>
      </p:grpSp>
      <p:pic>
        <p:nvPicPr>
          <p:cNvPr id="6" name="Picture 2" descr="GEOLocate - Software for Georeferencing ...">
            <a:extLst>
              <a:ext uri="{FF2B5EF4-FFF2-40B4-BE49-F238E27FC236}">
                <a16:creationId xmlns:a16="http://schemas.microsoft.com/office/drawing/2014/main" id="{B95DD15E-FFE3-D7F9-E2A6-17E92B540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8" y="2755129"/>
            <a:ext cx="4492472" cy="134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452AE3-03CA-9C29-B16F-A30A9E7E1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251" y="826108"/>
            <a:ext cx="6201611" cy="520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26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eoLocate Workflow"/>
          <p:cNvSpPr txBox="1">
            <a:spLocks noGrp="1"/>
          </p:cNvSpPr>
          <p:nvPr>
            <p:ph type="title"/>
          </p:nvPr>
        </p:nvSpPr>
        <p:spPr>
          <a:xfrm>
            <a:off x="905829" y="105"/>
            <a:ext cx="10405745" cy="1518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Single Reference </a:t>
            </a:r>
            <a:r>
              <a:rPr sz="6000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D1E91A-7F01-9426-208C-236DD90A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917" y="1241039"/>
            <a:ext cx="7778380" cy="561685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2DB84C7-A9D2-FB00-A608-F125AF4B76CF}"/>
              </a:ext>
            </a:extLst>
          </p:cNvPr>
          <p:cNvSpPr/>
          <p:nvPr/>
        </p:nvSpPr>
        <p:spPr>
          <a:xfrm>
            <a:off x="2351427" y="3118967"/>
            <a:ext cx="1142965" cy="663612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138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51D720-6478-4A7C-5542-F9692A361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923" y="0"/>
            <a:ext cx="9294153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7D7C98D-CFFB-05D2-73F4-C09F3E392E25}"/>
              </a:ext>
            </a:extLst>
          </p:cNvPr>
          <p:cNvSpPr/>
          <p:nvPr/>
        </p:nvSpPr>
        <p:spPr>
          <a:xfrm>
            <a:off x="1541418" y="5371287"/>
            <a:ext cx="1107086" cy="663612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92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0C4401-BCF9-619B-4B29-A6E3A2927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15" y="-4140"/>
            <a:ext cx="9128369" cy="686214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11AE59-3C07-66F3-F7A3-8935A95905E3}"/>
              </a:ext>
            </a:extLst>
          </p:cNvPr>
          <p:cNvSpPr/>
          <p:nvPr/>
        </p:nvSpPr>
        <p:spPr>
          <a:xfrm>
            <a:off x="2459073" y="4966338"/>
            <a:ext cx="2243555" cy="663612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131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AECE1-7759-AB72-8592-6FDFCE5AB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CFEF-2ED8-6653-00CA-11E133824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</a:rPr>
              <a:t>What is georeferencing?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CE15BC-1D2A-A3A5-6132-E858E5A290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3984415" cy="23798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868912-2193-34E8-C628-C4474DA900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51" t="18429" r="27215" b="27517"/>
          <a:stretch>
            <a:fillRect/>
          </a:stretch>
        </p:blipFill>
        <p:spPr>
          <a:xfrm>
            <a:off x="7557111" y="1690688"/>
            <a:ext cx="3363032" cy="23798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C77297E-5F7C-8D91-97D7-68885AC15F57}"/>
              </a:ext>
            </a:extLst>
          </p:cNvPr>
          <p:cNvSpPr/>
          <p:nvPr/>
        </p:nvSpPr>
        <p:spPr>
          <a:xfrm>
            <a:off x="5849503" y="2638299"/>
            <a:ext cx="680720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4" name="37.93, -122.59">
            <a:extLst>
              <a:ext uri="{FF2B5EF4-FFF2-40B4-BE49-F238E27FC236}">
                <a16:creationId xmlns:a16="http://schemas.microsoft.com/office/drawing/2014/main" id="{815D627D-D8CA-0308-1C2D-F6B788A94AC8}"/>
              </a:ext>
            </a:extLst>
          </p:cNvPr>
          <p:cNvSpPr txBox="1"/>
          <p:nvPr/>
        </p:nvSpPr>
        <p:spPr>
          <a:xfrm>
            <a:off x="8095663" y="4791249"/>
            <a:ext cx="2611119" cy="527067"/>
          </a:xfrm>
          <a:prstGeom prst="rect">
            <a:avLst/>
          </a:prstGeom>
          <a:noFill/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>
              <a:defRPr sz="4500"/>
            </a:lvl1pPr>
          </a:lstStyle>
          <a:p>
            <a:pPr algn="ctr"/>
            <a:r>
              <a:rPr lang="en-US" sz="2800" dirty="0"/>
              <a:t>44</a:t>
            </a:r>
            <a:r>
              <a:rPr sz="2800" dirty="0"/>
              <a:t>.</a:t>
            </a:r>
            <a:r>
              <a:rPr lang="en-US" sz="2800" dirty="0"/>
              <a:t>23</a:t>
            </a:r>
            <a:r>
              <a:rPr sz="2800" dirty="0"/>
              <a:t>, -</a:t>
            </a:r>
            <a:r>
              <a:rPr lang="en-US" sz="2800" dirty="0"/>
              <a:t>116.88</a:t>
            </a:r>
            <a:endParaRPr sz="2800" dirty="0"/>
          </a:p>
        </p:txBody>
      </p:sp>
      <p:sp>
        <p:nvSpPr>
          <p:cNvPr id="5" name="37.93, -122.59">
            <a:extLst>
              <a:ext uri="{FF2B5EF4-FFF2-40B4-BE49-F238E27FC236}">
                <a16:creationId xmlns:a16="http://schemas.microsoft.com/office/drawing/2014/main" id="{6F7C2F98-9EF4-180A-E9B0-900E38DDB10F}"/>
              </a:ext>
            </a:extLst>
          </p:cNvPr>
          <p:cNvSpPr txBox="1"/>
          <p:nvPr/>
        </p:nvSpPr>
        <p:spPr>
          <a:xfrm>
            <a:off x="7719707" y="5544701"/>
            <a:ext cx="3363032" cy="527067"/>
          </a:xfrm>
          <a:prstGeom prst="rect">
            <a:avLst/>
          </a:prstGeom>
          <a:noFill/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>
              <a:defRPr sz="4500"/>
            </a:lvl1pPr>
          </a:lstStyle>
          <a:p>
            <a:pPr algn="ctr"/>
            <a:r>
              <a:rPr lang="en-US" sz="2800" dirty="0"/>
              <a:t>Uncertainty: 1956 m</a:t>
            </a:r>
            <a:endParaRPr sz="2800" dirty="0"/>
          </a:p>
        </p:txBody>
      </p:sp>
      <p:pic>
        <p:nvPicPr>
          <p:cNvPr id="6" name="Picture 5" descr="A white sign with black text&#10;&#10;Description automatically generated">
            <a:extLst>
              <a:ext uri="{FF2B5EF4-FFF2-40B4-BE49-F238E27FC236}">
                <a16:creationId xmlns:a16="http://schemas.microsoft.com/office/drawing/2014/main" id="{BADD6A8C-B47E-419F-EA65-8AE63EA6E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30" y="4932680"/>
            <a:ext cx="4352153" cy="122404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EE40DA9-13DA-52C0-AD04-D5EBED1ED998}"/>
              </a:ext>
            </a:extLst>
          </p:cNvPr>
          <p:cNvSpPr/>
          <p:nvPr/>
        </p:nvSpPr>
        <p:spPr>
          <a:xfrm>
            <a:off x="5755640" y="5429675"/>
            <a:ext cx="680720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882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BFFC9-2E62-E779-F7A3-66EA7A8F0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8A111-2212-619F-5E9C-BDB0D2F64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88" y="180810"/>
            <a:ext cx="8777023" cy="649638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CCA8114-EA89-75AA-F7A3-6390D38DE598}"/>
              </a:ext>
            </a:extLst>
          </p:cNvPr>
          <p:cNvSpPr/>
          <p:nvPr/>
        </p:nvSpPr>
        <p:spPr>
          <a:xfrm>
            <a:off x="8494114" y="6194388"/>
            <a:ext cx="2243555" cy="663612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632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E298E-90D1-302C-7E3A-D4811B835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35B216-4CC5-B32C-7B2B-034AD0E84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86" y="0"/>
            <a:ext cx="9176828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9B9414-16B4-7ECD-A5F0-06BE8D676C57}"/>
              </a:ext>
            </a:extLst>
          </p:cNvPr>
          <p:cNvSpPr/>
          <p:nvPr/>
        </p:nvSpPr>
        <p:spPr>
          <a:xfrm>
            <a:off x="2106378" y="5332239"/>
            <a:ext cx="1472846" cy="297852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E26BF-48E7-C4E6-A8E6-CED731730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815" y="-4140"/>
            <a:ext cx="9128369" cy="686214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B096C1-BF1C-CABD-14C8-E2B76FC780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168" t="27109" r="27965"/>
          <a:stretch>
            <a:fillRect/>
          </a:stretch>
        </p:blipFill>
        <p:spPr>
          <a:xfrm>
            <a:off x="214993" y="802079"/>
            <a:ext cx="3504593" cy="425495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9CF3DF9-8E90-3BF8-AEA8-05D46F4A591C}"/>
              </a:ext>
            </a:extLst>
          </p:cNvPr>
          <p:cNvSpPr/>
          <p:nvPr/>
        </p:nvSpPr>
        <p:spPr>
          <a:xfrm>
            <a:off x="2467139" y="5316216"/>
            <a:ext cx="749467" cy="542897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B359AB-513B-4FCD-A23F-52CA1E7CC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342" y="2032812"/>
            <a:ext cx="2448555" cy="26604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6635402-D7D4-533E-BBE9-C61B2AB18091}"/>
              </a:ext>
            </a:extLst>
          </p:cNvPr>
          <p:cNvSpPr/>
          <p:nvPr/>
        </p:nvSpPr>
        <p:spPr>
          <a:xfrm>
            <a:off x="6258594" y="3888011"/>
            <a:ext cx="338149" cy="318230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BE112D-8222-E7FA-EFA3-29FE1B706CF1}"/>
              </a:ext>
            </a:extLst>
          </p:cNvPr>
          <p:cNvSpPr/>
          <p:nvPr/>
        </p:nvSpPr>
        <p:spPr>
          <a:xfrm>
            <a:off x="7874034" y="3295646"/>
            <a:ext cx="878080" cy="266708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807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17CE6-7838-B095-490C-6282D4D75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752CB2-EA44-F164-6BF5-00FCAC794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93" y="84908"/>
            <a:ext cx="9058013" cy="668818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699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B74C25-F4E8-12B5-2C75-7C06C3504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87" y="169817"/>
            <a:ext cx="9058013" cy="668818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079940A-E8DA-665B-083E-E207E559DE4E}"/>
              </a:ext>
            </a:extLst>
          </p:cNvPr>
          <p:cNvSpPr/>
          <p:nvPr/>
        </p:nvSpPr>
        <p:spPr>
          <a:xfrm>
            <a:off x="6438657" y="5773781"/>
            <a:ext cx="1281492" cy="587830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DDE9A0-80DF-1758-F34B-55692BF2F0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215" t="-25" r="22386" b="-4349"/>
          <a:stretch>
            <a:fillRect/>
          </a:stretch>
        </p:blipFill>
        <p:spPr>
          <a:xfrm>
            <a:off x="10506185" y="5734594"/>
            <a:ext cx="1110343" cy="62701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93B767-80E0-295F-4C4E-F720EBF26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251" y="4016830"/>
            <a:ext cx="1867062" cy="96020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CE36C90-C34A-8BAE-A823-39E1281BB9C1}"/>
              </a:ext>
            </a:extLst>
          </p:cNvPr>
          <p:cNvSpPr/>
          <p:nvPr/>
        </p:nvSpPr>
        <p:spPr>
          <a:xfrm>
            <a:off x="10335036" y="5734594"/>
            <a:ext cx="1281492" cy="587830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428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90105D9-42A9-61AD-4604-D8A2274AE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BB7F0-9EB4-2D8F-2A19-B7A17D3AE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93" y="84908"/>
            <a:ext cx="9058013" cy="668818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15E17D7-ACC4-CB1B-51F5-398C5E0E0D7C}"/>
              </a:ext>
            </a:extLst>
          </p:cNvPr>
          <p:cNvSpPr/>
          <p:nvPr/>
        </p:nvSpPr>
        <p:spPr>
          <a:xfrm>
            <a:off x="7771068" y="5617029"/>
            <a:ext cx="1333743" cy="587830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669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37AC5-9C30-A2BF-2F2E-488F004D0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eoLocate Workflow">
            <a:extLst>
              <a:ext uri="{FF2B5EF4-FFF2-40B4-BE49-F238E27FC236}">
                <a16:creationId xmlns:a16="http://schemas.microsoft.com/office/drawing/2014/main" id="{93B644EE-DC68-A9BD-54F1-FA1A32A1EC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5829" y="105"/>
            <a:ext cx="10405745" cy="1518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Batch </a:t>
            </a:r>
            <a:r>
              <a:rPr sz="6000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99F224-7FA2-A0F1-9231-E58FD044F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6364" y="1202072"/>
            <a:ext cx="7778380" cy="561685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7A4DDBF-53D3-60B5-AB62-292558D5E5AC}"/>
              </a:ext>
            </a:extLst>
          </p:cNvPr>
          <p:cNvSpPr/>
          <p:nvPr/>
        </p:nvSpPr>
        <p:spPr>
          <a:xfrm>
            <a:off x="4549131" y="3124474"/>
            <a:ext cx="1792377" cy="663612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21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BF3784-0AC9-F0A2-7DA3-DD3BB3663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618" y="91151"/>
            <a:ext cx="7658764" cy="66756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1C1C2CA-6856-625A-9F77-42F317C39443}"/>
              </a:ext>
            </a:extLst>
          </p:cNvPr>
          <p:cNvSpPr/>
          <p:nvPr/>
        </p:nvSpPr>
        <p:spPr>
          <a:xfrm>
            <a:off x="2266617" y="4430760"/>
            <a:ext cx="842343" cy="663612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14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0EFDA-9A5E-1829-4B0C-997BA3419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1ABE6-DCA1-4690-14E5-F92C19DE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911" y="11134"/>
            <a:ext cx="7590178" cy="683573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3BC91C3-4E91-8376-5AFA-20DB9F73FA3A}"/>
              </a:ext>
            </a:extLst>
          </p:cNvPr>
          <p:cNvSpPr/>
          <p:nvPr/>
        </p:nvSpPr>
        <p:spPr>
          <a:xfrm>
            <a:off x="6577360" y="2667274"/>
            <a:ext cx="842343" cy="663612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060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40518-187B-65E2-8D0A-632450968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4E616-413B-A8DA-7CD6-9060DAC24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68" y="992777"/>
            <a:ext cx="5658927" cy="509644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F0C0CAE-E218-68BF-A42A-AD65342F0DD9}"/>
              </a:ext>
            </a:extLst>
          </p:cNvPr>
          <p:cNvSpPr/>
          <p:nvPr/>
        </p:nvSpPr>
        <p:spPr>
          <a:xfrm>
            <a:off x="3951726" y="2926436"/>
            <a:ext cx="667327" cy="502564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6BE14-F214-B58A-41DF-E17208005F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638"/>
          <a:stretch>
            <a:fillRect/>
          </a:stretch>
        </p:blipFill>
        <p:spPr>
          <a:xfrm>
            <a:off x="5271616" y="2712705"/>
            <a:ext cx="7038115" cy="1656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3439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E70880-7BF5-9C0F-F1CC-973BAE490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63" y="33996"/>
            <a:ext cx="7773074" cy="67900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850AAF-62FC-AB66-FDB8-C94668D26B79}"/>
              </a:ext>
            </a:extLst>
          </p:cNvPr>
          <p:cNvSpPr/>
          <p:nvPr/>
        </p:nvSpPr>
        <p:spPr>
          <a:xfrm rot="5400000">
            <a:off x="3779761" y="4236964"/>
            <a:ext cx="655079" cy="1112277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C79F8E-7DCA-E78B-C5F3-43CD0D2C82D8}"/>
              </a:ext>
            </a:extLst>
          </p:cNvPr>
          <p:cNvSpPr/>
          <p:nvPr/>
        </p:nvSpPr>
        <p:spPr>
          <a:xfrm rot="5400000">
            <a:off x="7277222" y="4743028"/>
            <a:ext cx="2157306" cy="1602375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884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9AABA-319F-F048-E9FB-9201E935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2C22F-017D-7CAA-F624-C2D357AF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</a:rPr>
              <a:t>What is a georeference?</a:t>
            </a:r>
            <a:endParaRPr lang="en-US" dirty="0"/>
          </a:p>
        </p:txBody>
      </p:sp>
      <p:sp>
        <p:nvSpPr>
          <p:cNvPr id="4" name="37.93, -122.59">
            <a:extLst>
              <a:ext uri="{FF2B5EF4-FFF2-40B4-BE49-F238E27FC236}">
                <a16:creationId xmlns:a16="http://schemas.microsoft.com/office/drawing/2014/main" id="{3D5616F9-5BA6-AF81-8902-FAB0B75C1CD0}"/>
              </a:ext>
            </a:extLst>
          </p:cNvPr>
          <p:cNvSpPr txBox="1"/>
          <p:nvPr/>
        </p:nvSpPr>
        <p:spPr>
          <a:xfrm>
            <a:off x="8095663" y="2063526"/>
            <a:ext cx="2611119" cy="527067"/>
          </a:xfrm>
          <a:prstGeom prst="rect">
            <a:avLst/>
          </a:prstGeom>
          <a:noFill/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>
              <a:defRPr sz="4500"/>
            </a:lvl1pPr>
          </a:lstStyle>
          <a:p>
            <a:pPr algn="ctr"/>
            <a:r>
              <a:rPr lang="en-US" sz="2800" dirty="0"/>
              <a:t>44</a:t>
            </a:r>
            <a:r>
              <a:rPr sz="2800" dirty="0"/>
              <a:t>.</a:t>
            </a:r>
            <a:r>
              <a:rPr lang="en-US" sz="2800" dirty="0"/>
              <a:t>23</a:t>
            </a:r>
            <a:r>
              <a:rPr sz="2800" dirty="0"/>
              <a:t>, -</a:t>
            </a:r>
            <a:r>
              <a:rPr lang="en-US" sz="2800" dirty="0"/>
              <a:t>116.88</a:t>
            </a:r>
            <a:endParaRPr sz="2800" dirty="0"/>
          </a:p>
        </p:txBody>
      </p:sp>
      <p:sp>
        <p:nvSpPr>
          <p:cNvPr id="5" name="37.93, -122.59">
            <a:extLst>
              <a:ext uri="{FF2B5EF4-FFF2-40B4-BE49-F238E27FC236}">
                <a16:creationId xmlns:a16="http://schemas.microsoft.com/office/drawing/2014/main" id="{7411E2BB-4EC9-8788-5842-E74D9E2EDDF2}"/>
              </a:ext>
            </a:extLst>
          </p:cNvPr>
          <p:cNvSpPr txBox="1"/>
          <p:nvPr/>
        </p:nvSpPr>
        <p:spPr>
          <a:xfrm>
            <a:off x="7719707" y="2816978"/>
            <a:ext cx="3363032" cy="527067"/>
          </a:xfrm>
          <a:prstGeom prst="rect">
            <a:avLst/>
          </a:prstGeom>
          <a:noFill/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7625" tIns="47625" rIns="47625" bIns="47625" anchor="ctr">
            <a:spAutoFit/>
          </a:bodyPr>
          <a:lstStyle>
            <a:lvl1pPr>
              <a:defRPr sz="4500"/>
            </a:lvl1pPr>
          </a:lstStyle>
          <a:p>
            <a:pPr algn="ctr"/>
            <a:r>
              <a:rPr lang="en-US" sz="2800" dirty="0"/>
              <a:t>Uncertainty: 1956 m</a:t>
            </a:r>
            <a:endParaRPr sz="2800" dirty="0"/>
          </a:p>
        </p:txBody>
      </p:sp>
      <p:pic>
        <p:nvPicPr>
          <p:cNvPr id="6" name="Picture 5" descr="A white sign with black text&#10;&#10;Description automatically generated">
            <a:extLst>
              <a:ext uri="{FF2B5EF4-FFF2-40B4-BE49-F238E27FC236}">
                <a16:creationId xmlns:a16="http://schemas.microsoft.com/office/drawing/2014/main" id="{A92C8BDC-D625-6BA4-F2D5-47883D081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30" y="2204957"/>
            <a:ext cx="4352153" cy="122404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0334584-9BB7-7EAE-CD42-433A16900424}"/>
              </a:ext>
            </a:extLst>
          </p:cNvPr>
          <p:cNvSpPr/>
          <p:nvPr/>
        </p:nvSpPr>
        <p:spPr>
          <a:xfrm>
            <a:off x="5755640" y="2701952"/>
            <a:ext cx="680720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0" name="A numerical description of a…">
            <a:extLst>
              <a:ext uri="{FF2B5EF4-FFF2-40B4-BE49-F238E27FC236}">
                <a16:creationId xmlns:a16="http://schemas.microsoft.com/office/drawing/2014/main" id="{C047B0A0-B85C-A722-7FCD-9A0F56101CCE}"/>
              </a:ext>
            </a:extLst>
          </p:cNvPr>
          <p:cNvSpPr txBox="1"/>
          <p:nvPr/>
        </p:nvSpPr>
        <p:spPr>
          <a:xfrm>
            <a:off x="127000" y="4801930"/>
            <a:ext cx="11938000" cy="711733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7625" tIns="47625" rIns="47625" bIns="47625" anchor="ctr">
            <a:spAutoFit/>
          </a:bodyPr>
          <a:lstStyle/>
          <a:p>
            <a:pPr algn="ctr">
              <a:defRPr sz="45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000" b="1" dirty="0">
                <a:solidFill>
                  <a:srgbClr val="0070C0"/>
                </a:solidFill>
                <a:latin typeface="Calibri"/>
              </a:rPr>
              <a:t>A numerical description of a place that can be mapped</a:t>
            </a:r>
            <a:endParaRPr lang="en-US" sz="4219" dirty="0"/>
          </a:p>
        </p:txBody>
      </p:sp>
    </p:spTree>
    <p:extLst>
      <p:ext uri="{BB962C8B-B14F-4D97-AF65-F5344CB8AC3E}">
        <p14:creationId xmlns:p14="http://schemas.microsoft.com/office/powerpoint/2010/main" val="3032806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A93B13-8D83-CECD-6ECC-78C19D5E3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946" y="7323"/>
            <a:ext cx="7712108" cy="684335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7A40490-FDE5-AA9E-0E09-0298F0815ACF}"/>
              </a:ext>
            </a:extLst>
          </p:cNvPr>
          <p:cNvSpPr/>
          <p:nvPr/>
        </p:nvSpPr>
        <p:spPr>
          <a:xfrm>
            <a:off x="7726891" y="4587514"/>
            <a:ext cx="1495485" cy="2061479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80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74E50F-D751-2490-1B96-1777A300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60" y="14944"/>
            <a:ext cx="7849280" cy="682811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AD2FD28-B9E2-6C4C-4E61-56B000737BE8}"/>
              </a:ext>
            </a:extLst>
          </p:cNvPr>
          <p:cNvSpPr/>
          <p:nvPr/>
        </p:nvSpPr>
        <p:spPr>
          <a:xfrm rot="5400000">
            <a:off x="5210146" y="4256558"/>
            <a:ext cx="609358" cy="935928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455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EED049-4650-A631-0C46-84395ED33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119" y="0"/>
            <a:ext cx="7811762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0574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0299FA-0727-5CEE-1C98-FD09A633A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911" y="49237"/>
            <a:ext cx="7590178" cy="675952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0D59E8E-87AE-FD8A-688D-ECED9CB2934B}"/>
              </a:ext>
            </a:extLst>
          </p:cNvPr>
          <p:cNvSpPr/>
          <p:nvPr/>
        </p:nvSpPr>
        <p:spPr>
          <a:xfrm rot="5400000">
            <a:off x="5608561" y="4197776"/>
            <a:ext cx="655079" cy="1112277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7BE766-C4BD-C4EA-DFE3-5DCBDCE1715E}"/>
              </a:ext>
            </a:extLst>
          </p:cNvPr>
          <p:cNvSpPr/>
          <p:nvPr/>
        </p:nvSpPr>
        <p:spPr>
          <a:xfrm rot="5400000">
            <a:off x="8804606" y="4525315"/>
            <a:ext cx="655079" cy="1112277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A03252-BFD2-44B2-B455-65E60B2FCC5B}"/>
              </a:ext>
            </a:extLst>
          </p:cNvPr>
          <p:cNvSpPr/>
          <p:nvPr/>
        </p:nvSpPr>
        <p:spPr>
          <a:xfrm rot="5400000">
            <a:off x="3879910" y="5800153"/>
            <a:ext cx="655079" cy="1112277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929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B3F398-EDFA-7480-A068-C9A2B5B6B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63" y="14944"/>
            <a:ext cx="7552074" cy="682811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6269DAB-6A1C-E847-65C1-E2303BD7CF3A}"/>
              </a:ext>
            </a:extLst>
          </p:cNvPr>
          <p:cNvSpPr/>
          <p:nvPr/>
        </p:nvSpPr>
        <p:spPr>
          <a:xfrm rot="5400000">
            <a:off x="6557796" y="3723158"/>
            <a:ext cx="567991" cy="685558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36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9C177-9891-A9D1-8E88-3D00A8DDD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645B1-C949-86D0-CBBA-55825B56D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544" y="17942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</a:rPr>
              <a:t>Other Resources</a:t>
            </a:r>
            <a:endParaRPr lang="en-US" dirty="0"/>
          </a:p>
        </p:txBody>
      </p:sp>
      <p:sp>
        <p:nvSpPr>
          <p:cNvPr id="2" name="Georeferencing…">
            <a:extLst>
              <a:ext uri="{FF2B5EF4-FFF2-40B4-BE49-F238E27FC236}">
                <a16:creationId xmlns:a16="http://schemas.microsoft.com/office/drawing/2014/main" id="{CF850E15-01D0-2CAB-0654-0F8B8303F469}"/>
              </a:ext>
            </a:extLst>
          </p:cNvPr>
          <p:cNvSpPr txBox="1">
            <a:spLocks/>
          </p:cNvSpPr>
          <p:nvPr/>
        </p:nvSpPr>
        <p:spPr>
          <a:xfrm>
            <a:off x="2135045" y="1063902"/>
            <a:ext cx="10405745" cy="1149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60007">
              <a:defRPr sz="6719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Georeferencing Quick Reference Guide</a:t>
            </a:r>
          </a:p>
        </p:txBody>
      </p:sp>
      <p:grpSp>
        <p:nvGrpSpPr>
          <p:cNvPr id="3" name="Screen Shot 2015-07-20 at 2.28.56 PM.png">
            <a:extLst>
              <a:ext uri="{FF2B5EF4-FFF2-40B4-BE49-F238E27FC236}">
                <a16:creationId xmlns:a16="http://schemas.microsoft.com/office/drawing/2014/main" id="{5AA766BC-D1BD-4E27-7C20-AA1AA272F420}"/>
              </a:ext>
            </a:extLst>
          </p:cNvPr>
          <p:cNvGrpSpPr/>
          <p:nvPr/>
        </p:nvGrpSpPr>
        <p:grpSpPr>
          <a:xfrm>
            <a:off x="240931" y="2238672"/>
            <a:ext cx="5977769" cy="4473231"/>
            <a:chOff x="0" y="0"/>
            <a:chExt cx="8088865" cy="6311449"/>
          </a:xfrm>
        </p:grpSpPr>
        <p:pic>
          <p:nvPicPr>
            <p:cNvPr id="6" name="image42.png" descr="image42.png">
              <a:extLst>
                <a:ext uri="{FF2B5EF4-FFF2-40B4-BE49-F238E27FC236}">
                  <a16:creationId xmlns:a16="http://schemas.microsoft.com/office/drawing/2014/main" id="{D4EACCB7-A8E7-083A-8E5D-8634BCC4F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1783" y="21861"/>
              <a:ext cx="8045300" cy="626780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6616B79A-9A2E-7734-0EEE-166725E5546C}"/>
                </a:ext>
              </a:extLst>
            </p:cNvPr>
            <p:cNvSpPr/>
            <p:nvPr/>
          </p:nvSpPr>
          <p:spPr>
            <a:xfrm>
              <a:off x="0" y="0"/>
              <a:ext cx="8088866" cy="631145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2860" tIns="42860" rIns="42860" bIns="42860" numCol="1" anchor="ctr">
              <a:noAutofit/>
            </a:bodyPr>
            <a:lstStyle/>
            <a:p>
              <a:pPr defTabSz="428578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1688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AD975FC-F267-BB71-9741-539C8CFD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486" y="3816937"/>
            <a:ext cx="7418589" cy="267326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A82557-EF00-6344-77C5-0042C4BF0EFD}"/>
              </a:ext>
            </a:extLst>
          </p:cNvPr>
          <p:cNvSpPr txBox="1"/>
          <p:nvPr/>
        </p:nvSpPr>
        <p:spPr>
          <a:xfrm>
            <a:off x="6463344" y="2467637"/>
            <a:ext cx="5078311" cy="841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https://docs.gbif.org/georeferencing-quick-reference-guide/1.0/en/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09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https://www.idigbio.org/wiki/index.php/Georeferencing"/>
          <p:cNvSpPr txBox="1"/>
          <p:nvPr/>
        </p:nvSpPr>
        <p:spPr>
          <a:xfrm>
            <a:off x="5511878" y="2981020"/>
            <a:ext cx="6067585" cy="1102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862" rIns="42862">
            <a:spAutoFit/>
          </a:bodyPr>
          <a:lstStyle>
            <a:lvl1pPr algn="l" defTabSz="457200">
              <a:defRPr sz="3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sz="3281" dirty="0"/>
              <a:t>https://www.idigbio.org/wiki/index.php/Georeferencing</a:t>
            </a:r>
          </a:p>
        </p:txBody>
      </p:sp>
      <p:pic>
        <p:nvPicPr>
          <p:cNvPr id="7" name="Picture 6" descr="https://www.idigbio.org/wiki/_media/idigbio_logo_rgb.png">
            <a:extLst>
              <a:ext uri="{FF2B5EF4-FFF2-40B4-BE49-F238E27FC236}">
                <a16:creationId xmlns:a16="http://schemas.microsoft.com/office/drawing/2014/main" id="{FBF08888-293A-F748-A16C-6FDAFE01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3010642"/>
            <a:ext cx="4114314" cy="127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071DAB8E-6F41-DA9C-848E-01D34E9852BA}"/>
              </a:ext>
            </a:extLst>
          </p:cNvPr>
          <p:cNvSpPr txBox="1">
            <a:spLocks/>
          </p:cNvSpPr>
          <p:nvPr/>
        </p:nvSpPr>
        <p:spPr>
          <a:xfrm>
            <a:off x="838200" y="2724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</a:rPr>
              <a:t>Other Resources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0F0D32-E12E-88AB-F1EC-FF3A698889D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</a:rPr>
              <a:t>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99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B7B28C-ADA7-AC92-DEEA-E878B5C7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393"/>
          <a:stretch>
            <a:fillRect/>
          </a:stretch>
        </p:blipFill>
        <p:spPr>
          <a:xfrm>
            <a:off x="352697" y="474044"/>
            <a:ext cx="7511143" cy="59099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8BD624-59C3-3DDD-06D9-F1D80667A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669" y="304515"/>
            <a:ext cx="5235634" cy="2503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F7388-3795-35A8-2637-89D0DBB08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691" y="3428999"/>
            <a:ext cx="7038115" cy="32893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0046CE-BB6E-336C-8BAC-434A2CDEE680}"/>
              </a:ext>
            </a:extLst>
          </p:cNvPr>
          <p:cNvSpPr/>
          <p:nvPr/>
        </p:nvSpPr>
        <p:spPr>
          <a:xfrm>
            <a:off x="1436915" y="412511"/>
            <a:ext cx="640079" cy="663612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91C6F1E-DB63-7B30-B2DA-8BB4D8D8B0E3}"/>
              </a:ext>
            </a:extLst>
          </p:cNvPr>
          <p:cNvSpPr/>
          <p:nvPr/>
        </p:nvSpPr>
        <p:spPr>
          <a:xfrm>
            <a:off x="10755085" y="956104"/>
            <a:ext cx="1188721" cy="663612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C716FB-6580-A9E7-2900-90746A0BA92C}"/>
              </a:ext>
            </a:extLst>
          </p:cNvPr>
          <p:cNvSpPr/>
          <p:nvPr/>
        </p:nvSpPr>
        <p:spPr>
          <a:xfrm>
            <a:off x="8424748" y="5431663"/>
            <a:ext cx="1188721" cy="663612"/>
          </a:xfrm>
          <a:prstGeom prst="ellipse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096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CAF3A-E134-FF4B-599D-E54635FD2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8E3-B166-48C3-F707-66AD1B83B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</a:rPr>
              <a:t>Agenda</a:t>
            </a:r>
            <a:endParaRPr lang="en-US" dirty="0"/>
          </a:p>
        </p:txBody>
      </p:sp>
      <p:pic>
        <p:nvPicPr>
          <p:cNvPr id="7" name="Graphic 6" descr="Earth globe: Americas with solid fill">
            <a:extLst>
              <a:ext uri="{FF2B5EF4-FFF2-40B4-BE49-F238E27FC236}">
                <a16:creationId xmlns:a16="http://schemas.microsoft.com/office/drawing/2014/main" id="{BDE2CAB5-4762-6ACC-624E-769E29599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1870" y="1896270"/>
            <a:ext cx="914400" cy="914400"/>
          </a:xfrm>
          <a:prstGeom prst="rect">
            <a:avLst/>
          </a:prstGeom>
        </p:spPr>
      </p:pic>
      <p:pic>
        <p:nvPicPr>
          <p:cNvPr id="9" name="Graphic 8" descr="Statistics outline">
            <a:extLst>
              <a:ext uri="{FF2B5EF4-FFF2-40B4-BE49-F238E27FC236}">
                <a16:creationId xmlns:a16="http://schemas.microsoft.com/office/drawing/2014/main" id="{09692820-7E58-7B88-E036-B940866F0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1870" y="3016251"/>
            <a:ext cx="914400" cy="914400"/>
          </a:xfrm>
          <a:prstGeom prst="rect">
            <a:avLst/>
          </a:prstGeom>
        </p:spPr>
      </p:pic>
      <p:pic>
        <p:nvPicPr>
          <p:cNvPr id="11" name="Graphic 10" descr="Treasure Map with solid fill">
            <a:extLst>
              <a:ext uri="{FF2B5EF4-FFF2-40B4-BE49-F238E27FC236}">
                <a16:creationId xmlns:a16="http://schemas.microsoft.com/office/drawing/2014/main" id="{1EA0BBB1-1295-FA9B-3186-687813C1B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6625" y="5372893"/>
            <a:ext cx="914400" cy="914400"/>
          </a:xfrm>
          <a:prstGeom prst="rect">
            <a:avLst/>
          </a:prstGeom>
        </p:spPr>
      </p:pic>
      <p:pic>
        <p:nvPicPr>
          <p:cNvPr id="13" name="Graphic 12" descr="Marker outline">
            <a:extLst>
              <a:ext uri="{FF2B5EF4-FFF2-40B4-BE49-F238E27FC236}">
                <a16:creationId xmlns:a16="http://schemas.microsoft.com/office/drawing/2014/main" id="{68238447-AC71-5518-83B9-29F3AFB850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2079638" y="2042003"/>
            <a:ext cx="194187" cy="19418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9E2487F-02BE-59DC-D19D-75D8925AA252}"/>
              </a:ext>
            </a:extLst>
          </p:cNvPr>
          <p:cNvSpPr txBox="1">
            <a:spLocks/>
          </p:cNvSpPr>
          <p:nvPr/>
        </p:nvSpPr>
        <p:spPr>
          <a:xfrm>
            <a:off x="2994038" y="1690688"/>
            <a:ext cx="58254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a georeference?</a:t>
            </a:r>
          </a:p>
        </p:txBody>
      </p:sp>
      <p:sp>
        <p:nvSpPr>
          <p:cNvPr id="15" name="!!Title 1">
            <a:extLst>
              <a:ext uri="{FF2B5EF4-FFF2-40B4-BE49-F238E27FC236}">
                <a16:creationId xmlns:a16="http://schemas.microsoft.com/office/drawing/2014/main" id="{0356BB84-C4D3-C5B1-6252-600069909971}"/>
              </a:ext>
            </a:extLst>
          </p:cNvPr>
          <p:cNvSpPr txBox="1">
            <a:spLocks/>
          </p:cNvSpPr>
          <p:nvPr/>
        </p:nvSpPr>
        <p:spPr>
          <a:xfrm>
            <a:off x="2994037" y="2849563"/>
            <a:ext cx="58254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georeference?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18FA2EF-DC95-5B0F-A1D6-C000F1F26933}"/>
              </a:ext>
            </a:extLst>
          </p:cNvPr>
          <p:cNvSpPr txBox="1">
            <a:spLocks/>
          </p:cNvSpPr>
          <p:nvPr/>
        </p:nvSpPr>
        <p:spPr>
          <a:xfrm>
            <a:off x="2994037" y="5167312"/>
            <a:ext cx="71921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do you georeference?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F87815C-96EB-7FA5-D1E5-AD942E31EB78}"/>
              </a:ext>
            </a:extLst>
          </p:cNvPr>
          <p:cNvSpPr txBox="1">
            <a:spLocks/>
          </p:cNvSpPr>
          <p:nvPr/>
        </p:nvSpPr>
        <p:spPr>
          <a:xfrm>
            <a:off x="2994037" y="4008438"/>
            <a:ext cx="71921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Key Concepts</a:t>
            </a:r>
          </a:p>
        </p:txBody>
      </p:sp>
      <p:pic>
        <p:nvPicPr>
          <p:cNvPr id="4" name="Graphic 3" descr="Thought outline">
            <a:extLst>
              <a:ext uri="{FF2B5EF4-FFF2-40B4-BE49-F238E27FC236}">
                <a16:creationId xmlns:a16="http://schemas.microsoft.com/office/drawing/2014/main" id="{7B01317E-8F54-F239-9152-2377CF3CA1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71870" y="4214019"/>
            <a:ext cx="914400" cy="914400"/>
          </a:xfrm>
          <a:prstGeom prst="rect">
            <a:avLst/>
          </a:prstGeom>
        </p:spPr>
      </p:pic>
      <p:pic>
        <p:nvPicPr>
          <p:cNvPr id="8" name="Graphic 7" descr="Key with solid fill">
            <a:extLst>
              <a:ext uri="{FF2B5EF4-FFF2-40B4-BE49-F238E27FC236}">
                <a16:creationId xmlns:a16="http://schemas.microsoft.com/office/drawing/2014/main" id="{DD052661-9EE7-AF9A-2769-163AAB0AED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73825" y="4333909"/>
            <a:ext cx="317863" cy="31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1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F99C79F-1ABC-C8C6-4B7D-F6DD25C8A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Title 1">
            <a:extLst>
              <a:ext uri="{FF2B5EF4-FFF2-40B4-BE49-F238E27FC236}">
                <a16:creationId xmlns:a16="http://schemas.microsoft.com/office/drawing/2014/main" id="{DC2DC44D-D500-BDA8-7492-4E87C53CD1FF}"/>
              </a:ext>
            </a:extLst>
          </p:cNvPr>
          <p:cNvSpPr txBox="1">
            <a:spLocks/>
          </p:cNvSpPr>
          <p:nvPr/>
        </p:nvSpPr>
        <p:spPr>
          <a:xfrm>
            <a:off x="1214913" y="2918618"/>
            <a:ext cx="9762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70C0"/>
                </a:solidFill>
              </a:rPr>
              <a:t>Why georeference?</a:t>
            </a:r>
          </a:p>
        </p:txBody>
      </p:sp>
    </p:spTree>
    <p:extLst>
      <p:ext uri="{BB962C8B-B14F-4D97-AF65-F5344CB8AC3E}">
        <p14:creationId xmlns:p14="http://schemas.microsoft.com/office/powerpoint/2010/main" val="1719695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fe7f66d-08ed-4abc-8fa8-24f296d59dc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DC763C09BCEF488977042800DF75AC" ma:contentTypeVersion="7" ma:contentTypeDescription="Create a new document." ma:contentTypeScope="" ma:versionID="959ccea0fe50a37dfde00fcc2512f42b">
  <xsd:schema xmlns:xsd="http://www.w3.org/2001/XMLSchema" xmlns:xs="http://www.w3.org/2001/XMLSchema" xmlns:p="http://schemas.microsoft.com/office/2006/metadata/properties" xmlns:ns3="2fe7f66d-08ed-4abc-8fa8-24f296d59dc4" targetNamespace="http://schemas.microsoft.com/office/2006/metadata/properties" ma:root="true" ma:fieldsID="097c1af836713d851e5155c1a0fada11" ns3:_="">
    <xsd:import namespace="2fe7f66d-08ed-4abc-8fa8-24f296d59dc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e7f66d-08ed-4abc-8fa8-24f296d59dc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BillingMetadata" ma:index="1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22118B-548B-404D-A4F4-F357384145EC}">
  <ds:schemaRefs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2fe7f66d-08ed-4abc-8fa8-24f296d59dc4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1A6B0BE-8B0E-4E05-BFC0-FA3AE3B868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e7f66d-08ed-4abc-8fa8-24f296d59d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620FC6-4282-42F6-A37E-F9B95B48B0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3827</TotalTime>
  <Words>2400</Words>
  <Application>Microsoft Office PowerPoint</Application>
  <PresentationFormat>Widescreen</PresentationFormat>
  <Paragraphs>397</Paragraphs>
  <Slides>78</Slides>
  <Notes>44</Notes>
  <HiddenSlides>4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Aptos</vt:lpstr>
      <vt:lpstr>Aptos Display</vt:lpstr>
      <vt:lpstr>Arial</vt:lpstr>
      <vt:lpstr>Calibri</vt:lpstr>
      <vt:lpstr>Helvetica</vt:lpstr>
      <vt:lpstr>Helvetica Neue</vt:lpstr>
      <vt:lpstr>Office Theme</vt:lpstr>
      <vt:lpstr>PowerPoint Presentation</vt:lpstr>
      <vt:lpstr>Agenda</vt:lpstr>
      <vt:lpstr>What is georeferencing?</vt:lpstr>
      <vt:lpstr>What is georeferencing?</vt:lpstr>
      <vt:lpstr>What is georeferencing?</vt:lpstr>
      <vt:lpstr>What is georeferencing?</vt:lpstr>
      <vt:lpstr>What is a georeference?</vt:lpstr>
      <vt:lpstr>Agenda</vt:lpstr>
      <vt:lpstr>PowerPoint Presentation</vt:lpstr>
      <vt:lpstr>PowerPoint Presentation</vt:lpstr>
      <vt:lpstr>PowerPoint Presentation</vt:lpstr>
      <vt:lpstr>PowerPoint Presentation</vt:lpstr>
      <vt:lpstr>Why georeference?</vt:lpstr>
      <vt:lpstr>Why georeference?</vt:lpstr>
      <vt:lpstr>Agenda</vt:lpstr>
      <vt:lpstr>What is georeferencing?</vt:lpstr>
      <vt:lpstr>A numerical description of a  place that can be mapped</vt:lpstr>
      <vt:lpstr>Coordinate Formats</vt:lpstr>
      <vt:lpstr>Coordinate Formats</vt:lpstr>
      <vt:lpstr>Coordinate Formats</vt:lpstr>
      <vt:lpstr>A numerical description of a  place that can be mapped</vt:lpstr>
      <vt:lpstr>Uncertainty</vt:lpstr>
      <vt:lpstr>Uncertainty in Locality Descriptions</vt:lpstr>
      <vt:lpstr>Uncertainty in Locality Descriptions</vt:lpstr>
      <vt:lpstr>Uncertainty in Locality Descriptions</vt:lpstr>
      <vt:lpstr>Uncertainty in Locality Descriptions</vt:lpstr>
      <vt:lpstr>Uncertainty in Locality Descriptions</vt:lpstr>
      <vt:lpstr>Uncertainty in Locality Descriptions</vt:lpstr>
      <vt:lpstr>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Locality Extent</vt:lpstr>
      <vt:lpstr>Coordinate Precision</vt:lpstr>
      <vt:lpstr>Coordinate Precision</vt:lpstr>
      <vt:lpstr>Uncertainty</vt:lpstr>
      <vt:lpstr>PowerPoint Presentation</vt:lpstr>
      <vt:lpstr>Geodetic Datums</vt:lpstr>
      <vt:lpstr>Geodetic Datums</vt:lpstr>
      <vt:lpstr>PowerPoint Presentation</vt:lpstr>
      <vt:lpstr>Coordinate Precision (revisited)</vt:lpstr>
      <vt:lpstr>Agenda</vt:lpstr>
      <vt:lpstr>How do you georeference? </vt:lpstr>
      <vt:lpstr>Manual Georeferencing </vt:lpstr>
      <vt:lpstr>Google Maps</vt:lpstr>
      <vt:lpstr>Google Maps</vt:lpstr>
      <vt:lpstr>PowerPoint Presentation</vt:lpstr>
      <vt:lpstr>PowerPoint Presentation</vt:lpstr>
      <vt:lpstr>PowerPoint Presentation</vt:lpstr>
      <vt:lpstr>PowerPoint Presentation</vt:lpstr>
      <vt:lpstr>FuzzyG- JRC Fuzzy Gazetteer</vt:lpstr>
      <vt:lpstr>PowerPoint Presentation</vt:lpstr>
      <vt:lpstr>PowerPoint Presentation</vt:lpstr>
      <vt:lpstr>PowerPoint Presentation</vt:lpstr>
      <vt:lpstr>Single Reference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Batch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Resources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Strickland, Sarah E.</dc:creator>
  <cp:lastModifiedBy>Strickland, Sarah E.</cp:lastModifiedBy>
  <cp:revision>30</cp:revision>
  <dcterms:created xsi:type="dcterms:W3CDTF">2025-07-23T23:36:56Z</dcterms:created>
  <dcterms:modified xsi:type="dcterms:W3CDTF">2025-07-27T05:42:59Z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0x010100D1DC763C09BCEF488977042800DF75AC</vt:lpwstr>
  </property>
</Properties>
</file>